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4"/>
  </p:sldMasterIdLst>
  <p:notesMasterIdLst>
    <p:notesMasterId r:id="rId30"/>
  </p:notesMasterIdLst>
  <p:handoutMasterIdLst>
    <p:handoutMasterId r:id="rId31"/>
  </p:handoutMasterIdLst>
  <p:sldIdLst>
    <p:sldId id="319" r:id="rId5"/>
    <p:sldId id="320" r:id="rId6"/>
    <p:sldId id="321" r:id="rId7"/>
    <p:sldId id="394" r:id="rId8"/>
    <p:sldId id="440" r:id="rId9"/>
    <p:sldId id="345" r:id="rId10"/>
    <p:sldId id="594" r:id="rId11"/>
    <p:sldId id="314" r:id="rId12"/>
    <p:sldId id="593" r:id="rId13"/>
    <p:sldId id="312" r:id="rId14"/>
    <p:sldId id="305" r:id="rId15"/>
    <p:sldId id="324" r:id="rId16"/>
    <p:sldId id="595" r:id="rId17"/>
    <p:sldId id="424" r:id="rId18"/>
    <p:sldId id="596" r:id="rId19"/>
    <p:sldId id="310" r:id="rId20"/>
    <p:sldId id="304" r:id="rId21"/>
    <p:sldId id="397" r:id="rId22"/>
    <p:sldId id="396" r:id="rId23"/>
    <p:sldId id="317" r:id="rId24"/>
    <p:sldId id="302" r:id="rId25"/>
    <p:sldId id="318" r:id="rId26"/>
    <p:sldId id="387" r:id="rId27"/>
    <p:sldId id="591" r:id="rId28"/>
    <p:sldId id="592" r:id="rId29"/>
  </p:sldIdLst>
  <p:sldSz cx="12188825" cy="6858000"/>
  <p:notesSz cx="6858000" cy="9144000"/>
  <p:custDataLst>
    <p:tags r:id="rId32"/>
  </p:custDataLst>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7" autoAdjust="0"/>
    <p:restoredTop sz="84507" autoAdjust="0"/>
  </p:normalViewPr>
  <p:slideViewPr>
    <p:cSldViewPr snapToGrid="0" snapToObjects="1">
      <p:cViewPr varScale="1">
        <p:scale>
          <a:sx n="114" d="100"/>
          <a:sy n="114" d="100"/>
        </p:scale>
        <p:origin x="318" y="102"/>
      </p:cViewPr>
      <p:guideLst>
        <p:guide pos="3839"/>
        <p:guide orient="horz" pos="2160"/>
      </p:guideLst>
    </p:cSldViewPr>
  </p:slideViewPr>
  <p:outlineViewPr>
    <p:cViewPr>
      <p:scale>
        <a:sx n="33" d="100"/>
        <a:sy n="33" d="100"/>
      </p:scale>
      <p:origin x="0" y="-20928"/>
    </p:cViewPr>
  </p:outlineViewPr>
  <p:notesTextViewPr>
    <p:cViewPr>
      <p:scale>
        <a:sx n="80" d="100"/>
        <a:sy n="80" d="100"/>
      </p:scale>
      <p:origin x="0" y="0"/>
    </p:cViewPr>
  </p:notesTextViewPr>
  <p:sorterViewPr>
    <p:cViewPr>
      <p:scale>
        <a:sx n="100" d="100"/>
        <a:sy n="100" d="100"/>
      </p:scale>
      <p:origin x="0" y="0"/>
    </p:cViewPr>
  </p:sorterViewPr>
  <p:notesViewPr>
    <p:cSldViewPr snapToGrid="0" snapToObjects="1">
      <p:cViewPr varScale="1">
        <p:scale>
          <a:sx n="62" d="100"/>
          <a:sy n="62" d="100"/>
        </p:scale>
        <p:origin x="19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1-D4E4-437C-A12B-2D2767C7DA9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2021
(January - March)</c:v>
                </c:pt>
                <c:pt idx="1">
                  <c:v>Q2 2021
(April - June)</c:v>
                </c:pt>
                <c:pt idx="2">
                  <c:v>Q3 2021
(July - September)</c:v>
                </c:pt>
                <c:pt idx="3">
                  <c:v>Q4 2021
(October - December)</c:v>
                </c:pt>
              </c:strCache>
            </c:strRef>
          </c:cat>
          <c:val>
            <c:numRef>
              <c:f>Sheet1!$B$2:$B$5</c:f>
              <c:numCache>
                <c:formatCode>General</c:formatCode>
                <c:ptCount val="4"/>
                <c:pt idx="0">
                  <c:v>0.84499999999999997</c:v>
                </c:pt>
                <c:pt idx="1">
                  <c:v>0.91500000000000004</c:v>
                </c:pt>
                <c:pt idx="2">
                  <c:v>0.98</c:v>
                </c:pt>
                <c:pt idx="3">
                  <c:v>1</c:v>
                </c:pt>
              </c:numCache>
            </c:numRef>
          </c:val>
          <c:extLst>
            <c:ext xmlns:c16="http://schemas.microsoft.com/office/drawing/2014/chart" uri="{C3380CC4-5D6E-409C-BE32-E72D297353CC}">
              <c16:uniqueId val="{00000000-D4E4-437C-A12B-2D2767C7DA96}"/>
            </c:ext>
          </c:extLst>
        </c:ser>
        <c:dLbls>
          <c:showLegendKey val="0"/>
          <c:showVal val="0"/>
          <c:showCatName val="0"/>
          <c:showSerName val="0"/>
          <c:showPercent val="0"/>
          <c:showBubbleSize val="0"/>
        </c:dLbls>
        <c:gapWidth val="219"/>
        <c:overlap val="-27"/>
        <c:axId val="1807900991"/>
        <c:axId val="297072847"/>
      </c:barChart>
      <c:catAx>
        <c:axId val="180790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072847"/>
        <c:crosses val="autoZero"/>
        <c:auto val="1"/>
        <c:lblAlgn val="ctr"/>
        <c:lblOffset val="100"/>
        <c:noMultiLvlLbl val="0"/>
      </c:catAx>
      <c:valAx>
        <c:axId val="297072847"/>
        <c:scaling>
          <c:orientation val="minMax"/>
        </c:scaling>
        <c:delete val="1"/>
        <c:axPos val="l"/>
        <c:numFmt formatCode="General" sourceLinked="1"/>
        <c:majorTickMark val="none"/>
        <c:minorTickMark val="none"/>
        <c:tickLblPos val="nextTo"/>
        <c:crossAx val="180790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1-29E7-4D7E-8FF1-8D7857C1E978}"/>
              </c:ext>
            </c:extLst>
          </c:dPt>
          <c:dPt>
            <c:idx val="4"/>
            <c:invertIfNegative val="0"/>
            <c:bubble3D val="0"/>
            <c:spPr>
              <a:solidFill>
                <a:srgbClr val="7030A0"/>
              </a:solidFill>
              <a:ln>
                <a:noFill/>
              </a:ln>
              <a:effectLst/>
            </c:spPr>
            <c:extLst>
              <c:ext xmlns:c16="http://schemas.microsoft.com/office/drawing/2014/chart" uri="{C3380CC4-5D6E-409C-BE32-E72D297353CC}">
                <c16:uniqueId val="{00000002-29E7-4D7E-8FF1-8D7857C1E97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Concerned at All</c:v>
                </c:pt>
                <c:pt idx="1">
                  <c:v>Not Really Concerned</c:v>
                </c:pt>
                <c:pt idx="2">
                  <c:v>Neither Concerned nor Unconcerned</c:v>
                </c:pt>
                <c:pt idx="3">
                  <c:v>Concerned</c:v>
                </c:pt>
                <c:pt idx="4">
                  <c:v>Very Concerned</c:v>
                </c:pt>
              </c:strCache>
            </c:strRef>
          </c:cat>
          <c:val>
            <c:numRef>
              <c:f>Sheet1!$B$2:$B$6</c:f>
              <c:numCache>
                <c:formatCode>General</c:formatCode>
                <c:ptCount val="5"/>
                <c:pt idx="0">
                  <c:v>0.21</c:v>
                </c:pt>
                <c:pt idx="1">
                  <c:v>0.18</c:v>
                </c:pt>
                <c:pt idx="2">
                  <c:v>0.19</c:v>
                </c:pt>
                <c:pt idx="3">
                  <c:v>0.25</c:v>
                </c:pt>
                <c:pt idx="4">
                  <c:v>0.08</c:v>
                </c:pt>
              </c:numCache>
            </c:numRef>
          </c:val>
          <c:extLst>
            <c:ext xmlns:c16="http://schemas.microsoft.com/office/drawing/2014/chart" uri="{C3380CC4-5D6E-409C-BE32-E72D297353CC}">
              <c16:uniqueId val="{00000000-29E7-4D7E-8FF1-8D7857C1E978}"/>
            </c:ext>
          </c:extLst>
        </c:ser>
        <c:dLbls>
          <c:showLegendKey val="0"/>
          <c:showVal val="0"/>
          <c:showCatName val="0"/>
          <c:showSerName val="0"/>
          <c:showPercent val="0"/>
          <c:showBubbleSize val="0"/>
        </c:dLbls>
        <c:gapWidth val="219"/>
        <c:overlap val="-27"/>
        <c:axId val="1807900991"/>
        <c:axId val="297072847"/>
      </c:barChart>
      <c:catAx>
        <c:axId val="180790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072847"/>
        <c:crosses val="autoZero"/>
        <c:auto val="1"/>
        <c:lblAlgn val="ctr"/>
        <c:lblOffset val="100"/>
        <c:noMultiLvlLbl val="0"/>
      </c:catAx>
      <c:valAx>
        <c:axId val="297072847"/>
        <c:scaling>
          <c:orientation val="minMax"/>
        </c:scaling>
        <c:delete val="1"/>
        <c:axPos val="l"/>
        <c:numFmt formatCode="General" sourceLinked="1"/>
        <c:majorTickMark val="none"/>
        <c:minorTickMark val="none"/>
        <c:tickLblPos val="nextTo"/>
        <c:crossAx val="180790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Medical Device Reps</c:v>
                </c:pt>
              </c:strCache>
            </c:strRef>
          </c:tx>
          <c:spPr>
            <a:solidFill>
              <a:srgbClr val="8CC6E5"/>
            </a:solidFill>
            <a:ln>
              <a:noFill/>
            </a:ln>
            <a:effectLst/>
          </c:spPr>
          <c:invertIfNegative val="0"/>
          <c:dPt>
            <c:idx val="0"/>
            <c:invertIfNegative val="0"/>
            <c:bubble3D val="0"/>
            <c:spPr>
              <a:solidFill>
                <a:srgbClr val="8CC6E5"/>
              </a:solidFill>
              <a:ln>
                <a:noFill/>
              </a:ln>
              <a:effectLst/>
            </c:spPr>
            <c:extLst>
              <c:ext xmlns:c16="http://schemas.microsoft.com/office/drawing/2014/chart" uri="{C3380CC4-5D6E-409C-BE32-E72D297353CC}">
                <c16:uniqueId val="{00000001-6DA8-49ED-BA9E-B244D53E00F8}"/>
              </c:ext>
            </c:extLst>
          </c:dPt>
          <c:dPt>
            <c:idx val="1"/>
            <c:invertIfNegative val="0"/>
            <c:bubble3D val="0"/>
            <c:spPr>
              <a:solidFill>
                <a:srgbClr val="8CC6E5"/>
              </a:solidFill>
              <a:ln>
                <a:noFill/>
              </a:ln>
              <a:effectLst/>
            </c:spPr>
            <c:extLst>
              <c:ext xmlns:c16="http://schemas.microsoft.com/office/drawing/2014/chart" uri="{C3380CC4-5D6E-409C-BE32-E72D297353CC}">
                <c16:uniqueId val="{00000003-6DA8-49ED-BA9E-B244D53E0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Complete / Unrestricted Access</c:v>
                </c:pt>
                <c:pt idx="1">
                  <c:v>Access for Procedures / Medical Support</c:v>
                </c:pt>
                <c:pt idx="2">
                  <c:v>Access for Training / In-Services</c:v>
                </c:pt>
                <c:pt idx="3">
                  <c:v>Restricting Number of Vendors</c:v>
                </c:pt>
                <c:pt idx="4">
                  <c:v>No Access</c:v>
                </c:pt>
              </c:strCache>
            </c:strRef>
          </c:cat>
          <c:val>
            <c:numRef>
              <c:f>Sheet1!$B$2:$B$6</c:f>
              <c:numCache>
                <c:formatCode>0%</c:formatCode>
                <c:ptCount val="5"/>
                <c:pt idx="0">
                  <c:v>0.26</c:v>
                </c:pt>
                <c:pt idx="1">
                  <c:v>0.18</c:v>
                </c:pt>
                <c:pt idx="2">
                  <c:v>0.18</c:v>
                </c:pt>
                <c:pt idx="3" formatCode="General">
                  <c:v>0.26</c:v>
                </c:pt>
                <c:pt idx="4" formatCode="General">
                  <c:v>0.12</c:v>
                </c:pt>
              </c:numCache>
            </c:numRef>
          </c:val>
          <c:extLst>
            <c:ext xmlns:c16="http://schemas.microsoft.com/office/drawing/2014/chart" uri="{C3380CC4-5D6E-409C-BE32-E72D297353CC}">
              <c16:uniqueId val="{00000004-6DA8-49ED-BA9E-B244D53E00F8}"/>
            </c:ext>
          </c:extLst>
        </c:ser>
        <c:ser>
          <c:idx val="1"/>
          <c:order val="1"/>
          <c:tx>
            <c:strRef>
              <c:f>Sheet1!$C$1</c:f>
              <c:strCache>
                <c:ptCount val="1"/>
                <c:pt idx="0">
                  <c:v>Pharmaceutical Reps</c:v>
                </c:pt>
              </c:strCache>
            </c:strRef>
          </c:tx>
          <c:spPr>
            <a:solidFill>
              <a:schemeClr val="accent6">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Complete / Unrestricted Access</c:v>
                </c:pt>
                <c:pt idx="1">
                  <c:v>Access for Procedures / Medical Support</c:v>
                </c:pt>
                <c:pt idx="2">
                  <c:v>Access for Training / In-Services</c:v>
                </c:pt>
                <c:pt idx="3">
                  <c:v>Restricting Number of Vendors</c:v>
                </c:pt>
                <c:pt idx="4">
                  <c:v>No Access</c:v>
                </c:pt>
              </c:strCache>
            </c:strRef>
          </c:cat>
          <c:val>
            <c:numRef>
              <c:f>Sheet1!$C$2:$C$6</c:f>
              <c:numCache>
                <c:formatCode>General</c:formatCode>
                <c:ptCount val="5"/>
                <c:pt idx="0">
                  <c:v>0.21</c:v>
                </c:pt>
                <c:pt idx="1">
                  <c:v>0.08</c:v>
                </c:pt>
                <c:pt idx="2">
                  <c:v>0.13</c:v>
                </c:pt>
                <c:pt idx="3">
                  <c:v>0.43</c:v>
                </c:pt>
                <c:pt idx="4">
                  <c:v>0.15</c:v>
                </c:pt>
              </c:numCache>
            </c:numRef>
          </c:val>
          <c:extLst>
            <c:ext xmlns:c16="http://schemas.microsoft.com/office/drawing/2014/chart" uri="{C3380CC4-5D6E-409C-BE32-E72D297353CC}">
              <c16:uniqueId val="{00000001-1B20-4567-BE6A-375576456131}"/>
            </c:ext>
          </c:extLst>
        </c:ser>
        <c:ser>
          <c:idx val="2"/>
          <c:order val="2"/>
          <c:tx>
            <c:strRef>
              <c:f>Sheet1!$D$1</c:f>
              <c:strCache>
                <c:ptCount val="1"/>
                <c:pt idx="0">
                  <c:v>Health Tech Reps</c:v>
                </c:pt>
              </c:strCache>
            </c:strRef>
          </c:tx>
          <c:spPr>
            <a:solidFill>
              <a:srgbClr val="54698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Complete / Unrestricted Access</c:v>
                </c:pt>
                <c:pt idx="1">
                  <c:v>Access for Procedures / Medical Support</c:v>
                </c:pt>
                <c:pt idx="2">
                  <c:v>Access for Training / In-Services</c:v>
                </c:pt>
                <c:pt idx="3">
                  <c:v>Restricting Number of Vendors</c:v>
                </c:pt>
                <c:pt idx="4">
                  <c:v>No Access</c:v>
                </c:pt>
              </c:strCache>
            </c:strRef>
          </c:cat>
          <c:val>
            <c:numRef>
              <c:f>Sheet1!$D$2:$D$6</c:f>
              <c:numCache>
                <c:formatCode>General</c:formatCode>
                <c:ptCount val="5"/>
                <c:pt idx="0">
                  <c:v>0.2</c:v>
                </c:pt>
                <c:pt idx="1">
                  <c:v>0.12</c:v>
                </c:pt>
                <c:pt idx="2">
                  <c:v>0.28999999999999998</c:v>
                </c:pt>
                <c:pt idx="3">
                  <c:v>0.25</c:v>
                </c:pt>
                <c:pt idx="4">
                  <c:v>0.14000000000000001</c:v>
                </c:pt>
              </c:numCache>
            </c:numRef>
          </c:val>
          <c:extLst>
            <c:ext xmlns:c16="http://schemas.microsoft.com/office/drawing/2014/chart" uri="{C3380CC4-5D6E-409C-BE32-E72D297353CC}">
              <c16:uniqueId val="{00000002-1B20-4567-BE6A-375576456131}"/>
            </c:ext>
          </c:extLst>
        </c:ser>
        <c:dLbls>
          <c:showLegendKey val="0"/>
          <c:showVal val="0"/>
          <c:showCatName val="0"/>
          <c:showSerName val="0"/>
          <c:showPercent val="0"/>
          <c:showBubbleSize val="0"/>
        </c:dLbls>
        <c:gapWidth val="219"/>
        <c:overlap val="-27"/>
        <c:axId val="168943600"/>
        <c:axId val="168941936"/>
      </c:barChart>
      <c:catAx>
        <c:axId val="16894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941936"/>
        <c:crosses val="autoZero"/>
        <c:auto val="1"/>
        <c:lblAlgn val="ctr"/>
        <c:lblOffset val="100"/>
        <c:noMultiLvlLbl val="0"/>
      </c:catAx>
      <c:valAx>
        <c:axId val="168941936"/>
        <c:scaling>
          <c:orientation val="minMax"/>
        </c:scaling>
        <c:delete val="1"/>
        <c:axPos val="l"/>
        <c:numFmt formatCode="0%" sourceLinked="1"/>
        <c:majorTickMark val="none"/>
        <c:minorTickMark val="none"/>
        <c:tickLblPos val="nextTo"/>
        <c:crossAx val="16894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Medical Device Therapies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2021
(January - March)</c:v>
                </c:pt>
                <c:pt idx="1">
                  <c:v>Q2 2021
(April - June)</c:v>
                </c:pt>
                <c:pt idx="2">
                  <c:v>Q3 2021
(July - September)</c:v>
                </c:pt>
                <c:pt idx="3">
                  <c:v>Q4 2021
(October - November)</c:v>
                </c:pt>
              </c:strCache>
            </c:strRef>
          </c:cat>
          <c:val>
            <c:numRef>
              <c:f>Sheet1!$B$2:$B$5</c:f>
              <c:numCache>
                <c:formatCode>General</c:formatCode>
                <c:ptCount val="4"/>
                <c:pt idx="0">
                  <c:v>0.32</c:v>
                </c:pt>
                <c:pt idx="1">
                  <c:v>0.37</c:v>
                </c:pt>
                <c:pt idx="2">
                  <c:v>0.47</c:v>
                </c:pt>
                <c:pt idx="3">
                  <c:v>0.56999999999999995</c:v>
                </c:pt>
              </c:numCache>
            </c:numRef>
          </c:val>
          <c:extLst>
            <c:ext xmlns:c16="http://schemas.microsoft.com/office/drawing/2014/chart" uri="{C3380CC4-5D6E-409C-BE32-E72D297353CC}">
              <c16:uniqueId val="{00000000-DB74-4368-8FEC-FECCB29C1F5E}"/>
            </c:ext>
          </c:extLst>
        </c:ser>
        <c:dLbls>
          <c:showLegendKey val="0"/>
          <c:showVal val="0"/>
          <c:showCatName val="0"/>
          <c:showSerName val="0"/>
          <c:showPercent val="0"/>
          <c:showBubbleSize val="0"/>
        </c:dLbls>
        <c:gapWidth val="219"/>
        <c:overlap val="-27"/>
        <c:axId val="1807900991"/>
        <c:axId val="297072847"/>
      </c:barChart>
      <c:catAx>
        <c:axId val="180790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072847"/>
        <c:crosses val="autoZero"/>
        <c:auto val="1"/>
        <c:lblAlgn val="ctr"/>
        <c:lblOffset val="100"/>
        <c:noMultiLvlLbl val="0"/>
      </c:catAx>
      <c:valAx>
        <c:axId val="297072847"/>
        <c:scaling>
          <c:orientation val="minMax"/>
        </c:scaling>
        <c:delete val="1"/>
        <c:axPos val="l"/>
        <c:numFmt formatCode="General" sourceLinked="1"/>
        <c:majorTickMark val="none"/>
        <c:minorTickMark val="none"/>
        <c:tickLblPos val="nextTo"/>
        <c:crossAx val="180790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Physicians With Less than 15 Years of Experience</c:v>
                </c:pt>
              </c:strCache>
            </c:strRef>
          </c:tx>
          <c:spPr>
            <a:solidFill>
              <a:schemeClr val="accent4">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6DA8-49ED-BA9E-B244D53E00F8}"/>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6DA8-49ED-BA9E-B244D53E0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Pre-COVID (Actual)</c:v>
                </c:pt>
                <c:pt idx="1">
                  <c:v>Current (Actual)</c:v>
                </c:pt>
                <c:pt idx="2">
                  <c:v>Current (Preference)</c:v>
                </c:pt>
                <c:pt idx="3">
                  <c:v>Post-COVID (Preference)</c:v>
                </c:pt>
              </c:strCache>
            </c:strRef>
          </c:cat>
          <c:val>
            <c:numRef>
              <c:f>Sheet1!$B$2:$B$5</c:f>
              <c:numCache>
                <c:formatCode>0%</c:formatCode>
                <c:ptCount val="4"/>
                <c:pt idx="0">
                  <c:v>0.12</c:v>
                </c:pt>
                <c:pt idx="1">
                  <c:v>0.41</c:v>
                </c:pt>
                <c:pt idx="2">
                  <c:v>0.32</c:v>
                </c:pt>
                <c:pt idx="3" formatCode="General">
                  <c:v>0.3</c:v>
                </c:pt>
              </c:numCache>
            </c:numRef>
          </c:val>
          <c:extLst>
            <c:ext xmlns:c16="http://schemas.microsoft.com/office/drawing/2014/chart" uri="{C3380CC4-5D6E-409C-BE32-E72D297353CC}">
              <c16:uniqueId val="{00000004-6DA8-49ED-BA9E-B244D53E00F8}"/>
            </c:ext>
          </c:extLst>
        </c:ser>
        <c:ser>
          <c:idx val="1"/>
          <c:order val="1"/>
          <c:tx>
            <c:strRef>
              <c:f>Sheet1!$C$1</c:f>
              <c:strCache>
                <c:ptCount val="1"/>
                <c:pt idx="0">
                  <c:v>Physicians With Greater than 15 Years of Experience</c:v>
                </c:pt>
              </c:strCache>
            </c:strRef>
          </c:tx>
          <c:spPr>
            <a:solidFill>
              <a:srgbClr val="45454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Pre-COVID (Actual)</c:v>
                </c:pt>
                <c:pt idx="1">
                  <c:v>Current (Actual)</c:v>
                </c:pt>
                <c:pt idx="2">
                  <c:v>Current (Preference)</c:v>
                </c:pt>
                <c:pt idx="3">
                  <c:v>Post-COVID (Preference)</c:v>
                </c:pt>
              </c:strCache>
            </c:strRef>
          </c:cat>
          <c:val>
            <c:numRef>
              <c:f>Sheet1!$C$2:$C$5</c:f>
              <c:numCache>
                <c:formatCode>General</c:formatCode>
                <c:ptCount val="4"/>
                <c:pt idx="0">
                  <c:v>0.2</c:v>
                </c:pt>
                <c:pt idx="1">
                  <c:v>0.55000000000000004</c:v>
                </c:pt>
                <c:pt idx="2">
                  <c:v>0.45</c:v>
                </c:pt>
                <c:pt idx="3">
                  <c:v>0.36</c:v>
                </c:pt>
              </c:numCache>
            </c:numRef>
          </c:val>
          <c:extLst>
            <c:ext xmlns:c16="http://schemas.microsoft.com/office/drawing/2014/chart" uri="{C3380CC4-5D6E-409C-BE32-E72D297353CC}">
              <c16:uniqueId val="{00000005-6DA8-49ED-BA9E-B244D53E00F8}"/>
            </c:ext>
          </c:extLst>
        </c:ser>
        <c:dLbls>
          <c:showLegendKey val="0"/>
          <c:showVal val="0"/>
          <c:showCatName val="0"/>
          <c:showSerName val="0"/>
          <c:showPercent val="0"/>
          <c:showBubbleSize val="0"/>
        </c:dLbls>
        <c:gapWidth val="219"/>
        <c:overlap val="-27"/>
        <c:axId val="168943600"/>
        <c:axId val="168941936"/>
      </c:barChart>
      <c:catAx>
        <c:axId val="16894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941936"/>
        <c:crosses val="autoZero"/>
        <c:auto val="1"/>
        <c:lblAlgn val="ctr"/>
        <c:lblOffset val="100"/>
        <c:noMultiLvlLbl val="0"/>
      </c:catAx>
      <c:valAx>
        <c:axId val="168941936"/>
        <c:scaling>
          <c:orientation val="minMax"/>
        </c:scaling>
        <c:delete val="1"/>
        <c:axPos val="l"/>
        <c:numFmt formatCode="0%" sourceLinked="1"/>
        <c:majorTickMark val="none"/>
        <c:minorTickMark val="none"/>
        <c:tickLblPos val="nextTo"/>
        <c:crossAx val="168943600"/>
        <c:crosses val="autoZero"/>
        <c:crossBetween val="between"/>
      </c:valAx>
      <c:spPr>
        <a:noFill/>
        <a:ln>
          <a:noFill/>
        </a:ln>
        <a:effectLst/>
      </c:spPr>
    </c:plotArea>
    <c:legend>
      <c:legendPos val="b"/>
      <c:layout>
        <c:manualLayout>
          <c:xMode val="edge"/>
          <c:yMode val="edge"/>
          <c:x val="9.4960525221997591E-2"/>
          <c:y val="0.93990175752095184"/>
          <c:w val="0.81007894955600479"/>
          <c:h val="6.009824247904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Physicians With Less than 15 Years of Experience</c:v>
                </c:pt>
              </c:strCache>
            </c:strRef>
          </c:tx>
          <c:spPr>
            <a:solidFill>
              <a:schemeClr val="accent4">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6DA8-49ED-BA9E-B244D53E00F8}"/>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6DA8-49ED-BA9E-B244D53E00F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Currently Satisfied With Virtual Interactions</c:v>
                </c:pt>
                <c:pt idx="1">
                  <c:v>Currently Prefer Virtual Interactions</c:v>
                </c:pt>
                <c:pt idx="2">
                  <c:v>Will Prefer Virtual Interactions in the Future</c:v>
                </c:pt>
              </c:strCache>
            </c:strRef>
          </c:cat>
          <c:val>
            <c:numRef>
              <c:f>Sheet1!$B$2:$B$4</c:f>
              <c:numCache>
                <c:formatCode>0%</c:formatCode>
                <c:ptCount val="3"/>
                <c:pt idx="0">
                  <c:v>0.4</c:v>
                </c:pt>
                <c:pt idx="1">
                  <c:v>0.31</c:v>
                </c:pt>
                <c:pt idx="2">
                  <c:v>0.28000000000000003</c:v>
                </c:pt>
              </c:numCache>
            </c:numRef>
          </c:val>
          <c:extLst>
            <c:ext xmlns:c16="http://schemas.microsoft.com/office/drawing/2014/chart" uri="{C3380CC4-5D6E-409C-BE32-E72D297353CC}">
              <c16:uniqueId val="{00000004-6DA8-49ED-BA9E-B244D53E00F8}"/>
            </c:ext>
          </c:extLst>
        </c:ser>
        <c:ser>
          <c:idx val="1"/>
          <c:order val="1"/>
          <c:tx>
            <c:strRef>
              <c:f>Sheet1!$C$1</c:f>
              <c:strCache>
                <c:ptCount val="1"/>
                <c:pt idx="0">
                  <c:v>Physicians With Greater than 15 Years of Experience</c:v>
                </c:pt>
              </c:strCache>
            </c:strRef>
          </c:tx>
          <c:spPr>
            <a:solidFill>
              <a:srgbClr val="74747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Currently Satisfied With Virtual Interactions</c:v>
                </c:pt>
                <c:pt idx="1">
                  <c:v>Currently Prefer Virtual Interactions</c:v>
                </c:pt>
                <c:pt idx="2">
                  <c:v>Will Prefer Virtual Interactions in the Future</c:v>
                </c:pt>
              </c:strCache>
            </c:strRef>
          </c:cat>
          <c:val>
            <c:numRef>
              <c:f>Sheet1!$C$2:$C$4</c:f>
              <c:numCache>
                <c:formatCode>General</c:formatCode>
                <c:ptCount val="3"/>
                <c:pt idx="0">
                  <c:v>0.39</c:v>
                </c:pt>
                <c:pt idx="1">
                  <c:v>0.38</c:v>
                </c:pt>
                <c:pt idx="2">
                  <c:v>0.28000000000000003</c:v>
                </c:pt>
              </c:numCache>
            </c:numRef>
          </c:val>
          <c:extLst>
            <c:ext xmlns:c16="http://schemas.microsoft.com/office/drawing/2014/chart" uri="{C3380CC4-5D6E-409C-BE32-E72D297353CC}">
              <c16:uniqueId val="{00000005-6DA8-49ED-BA9E-B244D53E00F8}"/>
            </c:ext>
          </c:extLst>
        </c:ser>
        <c:dLbls>
          <c:showLegendKey val="0"/>
          <c:showVal val="0"/>
          <c:showCatName val="0"/>
          <c:showSerName val="0"/>
          <c:showPercent val="0"/>
          <c:showBubbleSize val="0"/>
        </c:dLbls>
        <c:gapWidth val="219"/>
        <c:overlap val="-27"/>
        <c:axId val="168943600"/>
        <c:axId val="168941936"/>
      </c:barChart>
      <c:catAx>
        <c:axId val="16894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941936"/>
        <c:crosses val="autoZero"/>
        <c:auto val="1"/>
        <c:lblAlgn val="ctr"/>
        <c:lblOffset val="100"/>
        <c:noMultiLvlLbl val="0"/>
      </c:catAx>
      <c:valAx>
        <c:axId val="168941936"/>
        <c:scaling>
          <c:orientation val="minMax"/>
        </c:scaling>
        <c:delete val="1"/>
        <c:axPos val="l"/>
        <c:numFmt formatCode="0%" sourceLinked="1"/>
        <c:majorTickMark val="none"/>
        <c:minorTickMark val="none"/>
        <c:tickLblPos val="nextTo"/>
        <c:crossAx val="168943600"/>
        <c:crosses val="autoZero"/>
        <c:crossBetween val="between"/>
      </c:valAx>
      <c:spPr>
        <a:noFill/>
        <a:ln>
          <a:noFill/>
        </a:ln>
        <a:effectLst/>
      </c:spPr>
    </c:plotArea>
    <c:legend>
      <c:legendPos val="b"/>
      <c:layout>
        <c:manualLayout>
          <c:xMode val="edge"/>
          <c:yMode val="edge"/>
          <c:x val="9.4960525221997591E-2"/>
          <c:y val="0.93990175752095184"/>
          <c:w val="0.81007894955600479"/>
          <c:h val="6.0098242479048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 Device Reps</c:v>
                </c:pt>
              </c:strCache>
            </c:strRef>
          </c:tx>
          <c:spPr>
            <a:solidFill>
              <a:srgbClr val="8CC6E5"/>
            </a:solidFill>
            <a:ln>
              <a:noFill/>
            </a:ln>
            <a:effectLst/>
          </c:spPr>
          <c:invertIfNegative val="0"/>
          <c:dPt>
            <c:idx val="0"/>
            <c:invertIfNegative val="0"/>
            <c:bubble3D val="0"/>
            <c:spPr>
              <a:solidFill>
                <a:srgbClr val="8CC6E5"/>
              </a:solidFill>
              <a:ln>
                <a:noFill/>
              </a:ln>
              <a:effectLst/>
            </c:spPr>
            <c:extLst>
              <c:ext xmlns:c16="http://schemas.microsoft.com/office/drawing/2014/chart" uri="{C3380CC4-5D6E-409C-BE32-E72D297353CC}">
                <c16:uniqueId val="{00000001-6DA8-49ED-BA9E-B244D53E00F8}"/>
              </c:ext>
            </c:extLst>
          </c:dPt>
          <c:dPt>
            <c:idx val="1"/>
            <c:invertIfNegative val="0"/>
            <c:bubble3D val="0"/>
            <c:spPr>
              <a:solidFill>
                <a:srgbClr val="8CC6E5"/>
              </a:solidFill>
              <a:ln>
                <a:noFill/>
              </a:ln>
              <a:effectLst/>
            </c:spPr>
            <c:extLst>
              <c:ext xmlns:c16="http://schemas.microsoft.com/office/drawing/2014/chart" uri="{C3380CC4-5D6E-409C-BE32-E72D297353CC}">
                <c16:uniqueId val="{00000003-6DA8-49ED-BA9E-B244D53E00F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In-Person Contact</c:v>
                </c:pt>
                <c:pt idx="1">
                  <c:v>Virtual Call</c:v>
                </c:pt>
                <c:pt idx="2">
                  <c:v>Telephone Call</c:v>
                </c:pt>
              </c:strCache>
            </c:strRef>
          </c:cat>
          <c:val>
            <c:numRef>
              <c:f>Sheet1!$B$2:$B$4</c:f>
              <c:numCache>
                <c:formatCode>0.00</c:formatCode>
                <c:ptCount val="3"/>
                <c:pt idx="0">
                  <c:v>11.07</c:v>
                </c:pt>
                <c:pt idx="1">
                  <c:v>6.49</c:v>
                </c:pt>
                <c:pt idx="2">
                  <c:v>5.65</c:v>
                </c:pt>
              </c:numCache>
            </c:numRef>
          </c:val>
          <c:extLst>
            <c:ext xmlns:c16="http://schemas.microsoft.com/office/drawing/2014/chart" uri="{C3380CC4-5D6E-409C-BE32-E72D297353CC}">
              <c16:uniqueId val="{00000004-6DA8-49ED-BA9E-B244D53E00F8}"/>
            </c:ext>
          </c:extLst>
        </c:ser>
        <c:ser>
          <c:idx val="1"/>
          <c:order val="1"/>
          <c:tx>
            <c:strRef>
              <c:f>Sheet1!$C$1</c:f>
              <c:strCache>
                <c:ptCount val="1"/>
                <c:pt idx="0">
                  <c:v>Pharmaceutical Reps</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In-Person Contact</c:v>
                </c:pt>
                <c:pt idx="1">
                  <c:v>Virtual Call</c:v>
                </c:pt>
                <c:pt idx="2">
                  <c:v>Telephone Call</c:v>
                </c:pt>
              </c:strCache>
            </c:strRef>
          </c:cat>
          <c:val>
            <c:numRef>
              <c:f>Sheet1!$C$2:$C$4</c:f>
              <c:numCache>
                <c:formatCode>0.00</c:formatCode>
                <c:ptCount val="3"/>
                <c:pt idx="0">
                  <c:v>9.74</c:v>
                </c:pt>
                <c:pt idx="1">
                  <c:v>7.49</c:v>
                </c:pt>
                <c:pt idx="2">
                  <c:v>5.57</c:v>
                </c:pt>
              </c:numCache>
            </c:numRef>
          </c:val>
          <c:extLst>
            <c:ext xmlns:c16="http://schemas.microsoft.com/office/drawing/2014/chart" uri="{C3380CC4-5D6E-409C-BE32-E72D297353CC}">
              <c16:uniqueId val="{00000001-1B20-4567-BE6A-375576456131}"/>
            </c:ext>
          </c:extLst>
        </c:ser>
        <c:ser>
          <c:idx val="2"/>
          <c:order val="2"/>
          <c:tx>
            <c:strRef>
              <c:f>Sheet1!$D$1</c:f>
              <c:strCache>
                <c:ptCount val="1"/>
                <c:pt idx="0">
                  <c:v>Health Tech Reps</c:v>
                </c:pt>
              </c:strCache>
            </c:strRef>
          </c:tx>
          <c:spPr>
            <a:solidFill>
              <a:srgbClr val="54698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In-Person Contact</c:v>
                </c:pt>
                <c:pt idx="1">
                  <c:v>Virtual Call</c:v>
                </c:pt>
                <c:pt idx="2">
                  <c:v>Telephone Call</c:v>
                </c:pt>
              </c:strCache>
            </c:strRef>
          </c:cat>
          <c:val>
            <c:numRef>
              <c:f>Sheet1!$D$2:$D$4</c:f>
              <c:numCache>
                <c:formatCode>0.00</c:formatCode>
                <c:ptCount val="3"/>
                <c:pt idx="0">
                  <c:v>11.08</c:v>
                </c:pt>
                <c:pt idx="1">
                  <c:v>8.61</c:v>
                </c:pt>
                <c:pt idx="2">
                  <c:v>6.55</c:v>
                </c:pt>
              </c:numCache>
            </c:numRef>
          </c:val>
          <c:extLst>
            <c:ext xmlns:c16="http://schemas.microsoft.com/office/drawing/2014/chart" uri="{C3380CC4-5D6E-409C-BE32-E72D297353CC}">
              <c16:uniqueId val="{00000002-1B20-4567-BE6A-375576456131}"/>
            </c:ext>
          </c:extLst>
        </c:ser>
        <c:dLbls>
          <c:showLegendKey val="0"/>
          <c:showVal val="0"/>
          <c:showCatName val="0"/>
          <c:showSerName val="0"/>
          <c:showPercent val="0"/>
          <c:showBubbleSize val="0"/>
        </c:dLbls>
        <c:gapWidth val="219"/>
        <c:overlap val="-27"/>
        <c:axId val="168943600"/>
        <c:axId val="168941936"/>
      </c:barChart>
      <c:catAx>
        <c:axId val="16894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8941936"/>
        <c:crosses val="autoZero"/>
        <c:auto val="1"/>
        <c:lblAlgn val="ctr"/>
        <c:lblOffset val="100"/>
        <c:noMultiLvlLbl val="0"/>
      </c:catAx>
      <c:valAx>
        <c:axId val="168941936"/>
        <c:scaling>
          <c:orientation val="minMax"/>
        </c:scaling>
        <c:delete val="1"/>
        <c:axPos val="l"/>
        <c:numFmt formatCode="0.00" sourceLinked="1"/>
        <c:majorTickMark val="none"/>
        <c:minorTickMark val="none"/>
        <c:tickLblPos val="nextTo"/>
        <c:crossAx val="16894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Medical Device Therapies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Pre-COVID</c:v>
                </c:pt>
                <c:pt idx="1">
                  <c:v>Current</c:v>
                </c:pt>
              </c:strCache>
            </c:strRef>
          </c:cat>
          <c:val>
            <c:numRef>
              <c:f>Sheet1!$B$2:$B$3</c:f>
              <c:numCache>
                <c:formatCode>General</c:formatCode>
                <c:ptCount val="2"/>
                <c:pt idx="0">
                  <c:v>0.7</c:v>
                </c:pt>
                <c:pt idx="1">
                  <c:v>0.66</c:v>
                </c:pt>
              </c:numCache>
            </c:numRef>
          </c:val>
          <c:extLst>
            <c:ext xmlns:c16="http://schemas.microsoft.com/office/drawing/2014/chart" uri="{C3380CC4-5D6E-409C-BE32-E72D297353CC}">
              <c16:uniqueId val="{00000000-DB74-4368-8FEC-FECCB29C1F5E}"/>
            </c:ext>
          </c:extLst>
        </c:ser>
        <c:ser>
          <c:idx val="1"/>
          <c:order val="1"/>
          <c:tx>
            <c:strRef>
              <c:f>Sheet1!$C$1</c:f>
              <c:strCache>
                <c:ptCount val="1"/>
                <c:pt idx="0">
                  <c:v>Pharmaceutical Therapies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Pre-COVID</c:v>
                </c:pt>
                <c:pt idx="1">
                  <c:v>Current</c:v>
                </c:pt>
              </c:strCache>
            </c:strRef>
          </c:cat>
          <c:val>
            <c:numRef>
              <c:f>Sheet1!$C$2:$C$3</c:f>
              <c:numCache>
                <c:formatCode>General</c:formatCode>
                <c:ptCount val="2"/>
                <c:pt idx="0">
                  <c:v>0.74</c:v>
                </c:pt>
                <c:pt idx="1">
                  <c:v>0.74</c:v>
                </c:pt>
              </c:numCache>
            </c:numRef>
          </c:val>
          <c:extLst>
            <c:ext xmlns:c16="http://schemas.microsoft.com/office/drawing/2014/chart" uri="{C3380CC4-5D6E-409C-BE32-E72D297353CC}">
              <c16:uniqueId val="{00000001-38E1-422C-94A1-7B186B26D38C}"/>
            </c:ext>
          </c:extLst>
        </c:ser>
        <c:dLbls>
          <c:showLegendKey val="0"/>
          <c:showVal val="0"/>
          <c:showCatName val="0"/>
          <c:showSerName val="0"/>
          <c:showPercent val="0"/>
          <c:showBubbleSize val="0"/>
        </c:dLbls>
        <c:gapWidth val="219"/>
        <c:overlap val="-27"/>
        <c:axId val="1807900991"/>
        <c:axId val="297072847"/>
      </c:barChart>
      <c:catAx>
        <c:axId val="180790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072847"/>
        <c:crosses val="autoZero"/>
        <c:auto val="1"/>
        <c:lblAlgn val="ctr"/>
        <c:lblOffset val="100"/>
        <c:noMultiLvlLbl val="0"/>
      </c:catAx>
      <c:valAx>
        <c:axId val="297072847"/>
        <c:scaling>
          <c:orientation val="minMax"/>
        </c:scaling>
        <c:delete val="1"/>
        <c:axPos val="l"/>
        <c:numFmt formatCode="General" sourceLinked="1"/>
        <c:majorTickMark val="none"/>
        <c:minorTickMark val="none"/>
        <c:tickLblPos val="nextTo"/>
        <c:crossAx val="180790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 Device Reps</c:v>
                </c:pt>
              </c:strCache>
            </c:strRef>
          </c:tx>
          <c:spPr>
            <a:solidFill>
              <a:srgbClr val="8CC6E5"/>
            </a:solidFill>
            <a:ln>
              <a:noFill/>
            </a:ln>
            <a:effectLst/>
          </c:spPr>
          <c:invertIfNegative val="0"/>
          <c:dPt>
            <c:idx val="0"/>
            <c:invertIfNegative val="0"/>
            <c:bubble3D val="0"/>
            <c:spPr>
              <a:solidFill>
                <a:srgbClr val="8CC6E5"/>
              </a:solidFill>
              <a:ln>
                <a:noFill/>
              </a:ln>
              <a:effectLst/>
            </c:spPr>
            <c:extLst>
              <c:ext xmlns:c16="http://schemas.microsoft.com/office/drawing/2014/chart" uri="{C3380CC4-5D6E-409C-BE32-E72D297353CC}">
                <c16:uniqueId val="{00000001-6DA8-49ED-BA9E-B244D53E00F8}"/>
              </c:ext>
            </c:extLst>
          </c:dPt>
          <c:dPt>
            <c:idx val="1"/>
            <c:invertIfNegative val="0"/>
            <c:bubble3D val="0"/>
            <c:spPr>
              <a:solidFill>
                <a:srgbClr val="8CC6E5"/>
              </a:solidFill>
              <a:ln>
                <a:noFill/>
              </a:ln>
              <a:effectLst/>
            </c:spPr>
            <c:extLst>
              <c:ext xmlns:c16="http://schemas.microsoft.com/office/drawing/2014/chart" uri="{C3380CC4-5D6E-409C-BE32-E72D297353CC}">
                <c16:uniqueId val="{00000003-6DA8-49ED-BA9E-B244D53E00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Clinical Outcome</c:v>
                </c:pt>
                <c:pt idx="1">
                  <c:v>Product Education</c:v>
                </c:pt>
                <c:pt idx="2">
                  <c:v>Patient Benefits</c:v>
                </c:pt>
                <c:pt idx="3">
                  <c:v>Reimbursement Support</c:v>
                </c:pt>
                <c:pt idx="4">
                  <c:v>Delivery &amp; Product Prep</c:v>
                </c:pt>
                <c:pt idx="5">
                  <c:v>Samples</c:v>
                </c:pt>
                <c:pt idx="6">
                  <c:v>Product Pricing</c:v>
                </c:pt>
                <c:pt idx="7">
                  <c:v>Order Taking</c:v>
                </c:pt>
              </c:strCache>
            </c:strRef>
          </c:cat>
          <c:val>
            <c:numRef>
              <c:f>Sheet1!$B$2:$B$9</c:f>
              <c:numCache>
                <c:formatCode>0.00</c:formatCode>
                <c:ptCount val="8"/>
                <c:pt idx="0">
                  <c:v>0.69</c:v>
                </c:pt>
                <c:pt idx="1">
                  <c:v>0.49</c:v>
                </c:pt>
                <c:pt idx="2">
                  <c:v>0.34</c:v>
                </c:pt>
                <c:pt idx="3">
                  <c:v>0.18</c:v>
                </c:pt>
                <c:pt idx="4">
                  <c:v>0.11</c:v>
                </c:pt>
                <c:pt idx="5">
                  <c:v>0.11</c:v>
                </c:pt>
                <c:pt idx="6">
                  <c:v>0.08</c:v>
                </c:pt>
                <c:pt idx="7">
                  <c:v>0</c:v>
                </c:pt>
              </c:numCache>
            </c:numRef>
          </c:val>
          <c:extLst>
            <c:ext xmlns:c16="http://schemas.microsoft.com/office/drawing/2014/chart" uri="{C3380CC4-5D6E-409C-BE32-E72D297353CC}">
              <c16:uniqueId val="{00000004-6DA8-49ED-BA9E-B244D53E00F8}"/>
            </c:ext>
          </c:extLst>
        </c:ser>
        <c:ser>
          <c:idx val="1"/>
          <c:order val="1"/>
          <c:tx>
            <c:strRef>
              <c:f>Sheet1!$C$1</c:f>
              <c:strCache>
                <c:ptCount val="1"/>
                <c:pt idx="0">
                  <c:v>Pharmaceutical Reps</c:v>
                </c:pt>
              </c:strCache>
            </c:strRef>
          </c:tx>
          <c:spPr>
            <a:solidFill>
              <a:schemeClr val="accent6">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Clinical Outcome</c:v>
                </c:pt>
                <c:pt idx="1">
                  <c:v>Product Education</c:v>
                </c:pt>
                <c:pt idx="2">
                  <c:v>Patient Benefits</c:v>
                </c:pt>
                <c:pt idx="3">
                  <c:v>Reimbursement Support</c:v>
                </c:pt>
                <c:pt idx="4">
                  <c:v>Delivery &amp; Product Prep</c:v>
                </c:pt>
                <c:pt idx="5">
                  <c:v>Samples</c:v>
                </c:pt>
                <c:pt idx="6">
                  <c:v>Product Pricing</c:v>
                </c:pt>
                <c:pt idx="7">
                  <c:v>Order Taking</c:v>
                </c:pt>
              </c:strCache>
            </c:strRef>
          </c:cat>
          <c:val>
            <c:numRef>
              <c:f>Sheet1!$C$2:$C$9</c:f>
              <c:numCache>
                <c:formatCode>0.00</c:formatCode>
                <c:ptCount val="8"/>
                <c:pt idx="0">
                  <c:v>0.73</c:v>
                </c:pt>
                <c:pt idx="1">
                  <c:v>0.42</c:v>
                </c:pt>
                <c:pt idx="2">
                  <c:v>0.33</c:v>
                </c:pt>
                <c:pt idx="3">
                  <c:v>0.22</c:v>
                </c:pt>
                <c:pt idx="4">
                  <c:v>0.05</c:v>
                </c:pt>
                <c:pt idx="5">
                  <c:v>0.23</c:v>
                </c:pt>
                <c:pt idx="6">
                  <c:v>0.02</c:v>
                </c:pt>
                <c:pt idx="7">
                  <c:v>0</c:v>
                </c:pt>
              </c:numCache>
            </c:numRef>
          </c:val>
          <c:extLst>
            <c:ext xmlns:c16="http://schemas.microsoft.com/office/drawing/2014/chart" uri="{C3380CC4-5D6E-409C-BE32-E72D297353CC}">
              <c16:uniqueId val="{00000001-1B20-4567-BE6A-375576456131}"/>
            </c:ext>
          </c:extLst>
        </c:ser>
        <c:ser>
          <c:idx val="2"/>
          <c:order val="2"/>
          <c:tx>
            <c:strRef>
              <c:f>Sheet1!$D$1</c:f>
              <c:strCache>
                <c:ptCount val="1"/>
                <c:pt idx="0">
                  <c:v>Health Tech Reps</c:v>
                </c:pt>
              </c:strCache>
            </c:strRef>
          </c:tx>
          <c:spPr>
            <a:solidFill>
              <a:srgbClr val="54698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Clinical Outcome</c:v>
                </c:pt>
                <c:pt idx="1">
                  <c:v>Product Education</c:v>
                </c:pt>
                <c:pt idx="2">
                  <c:v>Patient Benefits</c:v>
                </c:pt>
                <c:pt idx="3">
                  <c:v>Reimbursement Support</c:v>
                </c:pt>
                <c:pt idx="4">
                  <c:v>Delivery &amp; Product Prep</c:v>
                </c:pt>
                <c:pt idx="5">
                  <c:v>Samples</c:v>
                </c:pt>
                <c:pt idx="6">
                  <c:v>Product Pricing</c:v>
                </c:pt>
                <c:pt idx="7">
                  <c:v>Order Taking</c:v>
                </c:pt>
              </c:strCache>
            </c:strRef>
          </c:cat>
          <c:val>
            <c:numRef>
              <c:f>Sheet1!$D$2:$D$9</c:f>
              <c:numCache>
                <c:formatCode>0.00</c:formatCode>
                <c:ptCount val="8"/>
                <c:pt idx="0">
                  <c:v>0.53</c:v>
                </c:pt>
                <c:pt idx="1">
                  <c:v>0.39</c:v>
                </c:pt>
                <c:pt idx="2">
                  <c:v>0.51</c:v>
                </c:pt>
                <c:pt idx="3">
                  <c:v>0.16</c:v>
                </c:pt>
                <c:pt idx="4">
                  <c:v>0.25</c:v>
                </c:pt>
                <c:pt idx="5">
                  <c:v>0.04</c:v>
                </c:pt>
                <c:pt idx="6">
                  <c:v>0.1</c:v>
                </c:pt>
                <c:pt idx="7">
                  <c:v>0.02</c:v>
                </c:pt>
              </c:numCache>
            </c:numRef>
          </c:val>
          <c:extLst>
            <c:ext xmlns:c16="http://schemas.microsoft.com/office/drawing/2014/chart" uri="{C3380CC4-5D6E-409C-BE32-E72D297353CC}">
              <c16:uniqueId val="{00000002-1B20-4567-BE6A-375576456131}"/>
            </c:ext>
          </c:extLst>
        </c:ser>
        <c:dLbls>
          <c:showLegendKey val="0"/>
          <c:showVal val="0"/>
          <c:showCatName val="0"/>
          <c:showSerName val="0"/>
          <c:showPercent val="0"/>
          <c:showBubbleSize val="0"/>
        </c:dLbls>
        <c:gapWidth val="219"/>
        <c:overlap val="-27"/>
        <c:axId val="168943600"/>
        <c:axId val="168941936"/>
      </c:barChart>
      <c:catAx>
        <c:axId val="16894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941936"/>
        <c:crosses val="autoZero"/>
        <c:auto val="1"/>
        <c:lblAlgn val="ctr"/>
        <c:lblOffset val="100"/>
        <c:noMultiLvlLbl val="0"/>
      </c:catAx>
      <c:valAx>
        <c:axId val="168941936"/>
        <c:scaling>
          <c:orientation val="minMax"/>
        </c:scaling>
        <c:delete val="1"/>
        <c:axPos val="l"/>
        <c:numFmt formatCode="0.00" sourceLinked="1"/>
        <c:majorTickMark val="none"/>
        <c:minorTickMark val="none"/>
        <c:tickLblPos val="nextTo"/>
        <c:crossAx val="16894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B9972B-571A-47D5-8F34-F2F5AB28D1F9}" type="datetimeFigureOut">
              <a:rPr lang="en-US" smtClean="0"/>
              <a:pPr/>
              <a:t>3/24/2021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E6FC60-9D58-40DB-98ED-82F7596DBCB1}" type="slidenum">
              <a:rPr lang="en-US" smtClean="0"/>
              <a:pPr/>
              <a:t>‹#›</a:t>
            </a:fld>
            <a:endParaRPr lang="en-US" dirty="0"/>
          </a:p>
        </p:txBody>
      </p:sp>
    </p:spTree>
    <p:extLst>
      <p:ext uri="{BB962C8B-B14F-4D97-AF65-F5344CB8AC3E}">
        <p14:creationId xmlns:p14="http://schemas.microsoft.com/office/powerpoint/2010/main" val="3284132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BCE6-6D4C-4F2D-AC05-2D95A61E254D}"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05285-8616-4106-93C6-FC9BA2BA9F4B}" type="slidenum">
              <a:rPr lang="en-US" smtClean="0"/>
              <a:pPr/>
              <a:t>‹#›</a:t>
            </a:fld>
            <a:endParaRPr lang="en-US" dirty="0"/>
          </a:p>
        </p:txBody>
      </p:sp>
    </p:spTree>
    <p:extLst>
      <p:ext uri="{BB962C8B-B14F-4D97-AF65-F5344CB8AC3E}">
        <p14:creationId xmlns:p14="http://schemas.microsoft.com/office/powerpoint/2010/main" val="2958051611"/>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05285-8616-4106-93C6-FC9BA2BA9F4B}" type="slidenum">
              <a:rPr lang="en-US" smtClean="0"/>
              <a:pPr/>
              <a:t>1</a:t>
            </a:fld>
            <a:endParaRPr lang="en-US" dirty="0"/>
          </a:p>
        </p:txBody>
      </p:sp>
    </p:spTree>
    <p:extLst>
      <p:ext uri="{BB962C8B-B14F-4D97-AF65-F5344CB8AC3E}">
        <p14:creationId xmlns:p14="http://schemas.microsoft.com/office/powerpoint/2010/main" val="22316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8915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8369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9815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33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3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05285-8616-4106-93C6-FC9BA2BA9F4B}" type="slidenum">
              <a:rPr lang="en-US" smtClean="0"/>
              <a:pPr/>
              <a:t>4</a:t>
            </a:fld>
            <a:endParaRPr lang="en-US" dirty="0"/>
          </a:p>
        </p:txBody>
      </p:sp>
    </p:spTree>
    <p:extLst>
      <p:ext uri="{BB962C8B-B14F-4D97-AF65-F5344CB8AC3E}">
        <p14:creationId xmlns:p14="http://schemas.microsoft.com/office/powerpoint/2010/main" val="131842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311E3-7F19-4F01-A5A7-974410A13B29}" type="slidenum">
              <a:rPr lang="en-US" smtClean="0"/>
              <a:t>6</a:t>
            </a:fld>
            <a:endParaRPr lang="en-US" dirty="0"/>
          </a:p>
        </p:txBody>
      </p:sp>
    </p:spTree>
    <p:extLst>
      <p:ext uri="{BB962C8B-B14F-4D97-AF65-F5344CB8AC3E}">
        <p14:creationId xmlns:p14="http://schemas.microsoft.com/office/powerpoint/2010/main" val="189292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05285-8616-4106-93C6-FC9BA2BA9F4B}" type="slidenum">
              <a:rPr lang="en-US" smtClean="0"/>
              <a:pPr/>
              <a:t>10</a:t>
            </a:fld>
            <a:endParaRPr lang="en-US"/>
          </a:p>
        </p:txBody>
      </p:sp>
    </p:spTree>
    <p:extLst>
      <p:ext uri="{BB962C8B-B14F-4D97-AF65-F5344CB8AC3E}">
        <p14:creationId xmlns:p14="http://schemas.microsoft.com/office/powerpoint/2010/main" val="109107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800" b="1"/>
              <a:t>VOICEOVER</a:t>
            </a:r>
            <a:endParaRPr lang="en-US" sz="800"/>
          </a:p>
          <a:p>
            <a:endParaRPr lang="en-US" sz="800"/>
          </a:p>
          <a:p>
            <a:pPr marL="285750" indent="-285750">
              <a:buFont typeface="Arial" panose="020B0604020202020204" pitchFamily="34" charset="0"/>
              <a:buChar char="•"/>
            </a:pPr>
            <a:r>
              <a:rPr lang="en-US" sz="800" u="sng"/>
              <a:t>PROCESS</a:t>
            </a:r>
            <a:r>
              <a:rPr lang="en-US" sz="800" u="sng" baseline="0"/>
              <a:t> &amp; COST</a:t>
            </a:r>
            <a:r>
              <a:rPr lang="en-US" sz="800" baseline="0"/>
              <a:t>: </a:t>
            </a:r>
            <a:r>
              <a:rPr lang="en-US" sz="800"/>
              <a:t>Here</a:t>
            </a:r>
            <a:r>
              <a:rPr lang="en-US" sz="800" baseline="0"/>
              <a:t> is an overview of the study process; P</a:t>
            </a:r>
            <a:r>
              <a:rPr lang="en-US" sz="800"/>
              <a:t>articipation is complimentary;</a:t>
            </a:r>
            <a:r>
              <a:rPr lang="en-US" sz="800" baseline="0"/>
              <a:t> </a:t>
            </a:r>
            <a:r>
              <a:rPr lang="en-US" sz="800"/>
              <a:t>the ask is along</a:t>
            </a:r>
            <a:r>
              <a:rPr lang="en-US" sz="800" baseline="0"/>
              <a:t> the first 2 buckets </a:t>
            </a:r>
          </a:p>
          <a:p>
            <a:pPr marL="285750" indent="-285750">
              <a:buFont typeface="Arial" panose="020B0604020202020204" pitchFamily="34" charset="0"/>
              <a:buChar char="•"/>
            </a:pPr>
            <a:endParaRPr lang="en-US" sz="800" baseline="0"/>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u="sng" baseline="0"/>
              <a:t>INTERVIEWS</a:t>
            </a:r>
            <a:r>
              <a:rPr lang="en-US" sz="800" baseline="0"/>
              <a:t>: We would like to conduct 1-2 interviews led by members of our team; we send the interview guide in advance but there is nothing to prepare. We are looking to speak with: (1) revenue leader/global sales leader &amp; (2) someone who has accountability for digital processes/roles/tools/transformation (Digital transformation, sales ops/enablement, CIO, CTO). We are open to more than 1-2 if there are more people that want to provide a perspective.</a:t>
            </a:r>
          </a:p>
          <a:p>
            <a:pPr marL="285750" indent="-285750">
              <a:buFont typeface="Arial" panose="020B0604020202020204" pitchFamily="34" charset="0"/>
              <a:buChar char="•"/>
            </a:pPr>
            <a:endParaRPr lang="en-US" sz="800" baseline="0"/>
          </a:p>
          <a:p>
            <a:pPr marL="285750" indent="-285750">
              <a:buFont typeface="Arial" panose="020B0604020202020204" pitchFamily="34" charset="0"/>
              <a:buChar char="•"/>
            </a:pPr>
            <a:r>
              <a:rPr lang="en-US" sz="800" u="sng" baseline="0"/>
              <a:t>DATA</a:t>
            </a:r>
            <a:r>
              <a:rPr lang="en-US" sz="800" baseline="0"/>
              <a:t>: We will send a template for data collection that is pretty straightforward. We collect info about the organization: (1) roles that are deployed (pick lists of new digital and traditional roles: if you have data scientist, social media specialist etc.) (2) information about the organization’s structure, bookings &amp; revenue and operating expense, and (3) last piece of data is information about the technology stack – expense on OPEX basis associated with those.</a:t>
            </a:r>
          </a:p>
          <a:p>
            <a:pPr marL="285750" indent="-285750">
              <a:buFont typeface="Arial" panose="020B0604020202020204" pitchFamily="34" charset="0"/>
              <a:buChar char="•"/>
            </a:pPr>
            <a:endParaRPr lang="en-US" sz="800" baseline="0"/>
          </a:p>
          <a:p>
            <a:pPr marL="285750" indent="-285750">
              <a:buFont typeface="Arial" panose="020B0604020202020204" pitchFamily="34" charset="0"/>
              <a:buChar char="•"/>
            </a:pPr>
            <a:r>
              <a:rPr lang="en-US" sz="800" u="sng" baseline="0"/>
              <a:t>CONFIDENTIALITY</a:t>
            </a:r>
            <a:r>
              <a:rPr lang="en-US" sz="800" baseline="0"/>
              <a:t>: Everything is completely confidential. We cut the data by vertical and performance group. We want to create a profile of the leaders, and what results are they seeing.</a:t>
            </a:r>
          </a:p>
          <a:p>
            <a:pPr marL="285750" indent="-285750">
              <a:buFont typeface="Arial" panose="020B0604020202020204" pitchFamily="34" charset="0"/>
              <a:buChar char="•"/>
            </a:pPr>
            <a:endParaRPr lang="en-US" sz="800" baseline="0"/>
          </a:p>
          <a:p>
            <a:pPr marL="285750" indent="-285750">
              <a:buFont typeface="Arial" panose="020B0604020202020204" pitchFamily="34" charset="0"/>
              <a:buChar char="•"/>
            </a:pPr>
            <a:r>
              <a:rPr lang="en-US" sz="800" u="sng" baseline="0"/>
              <a:t>READOUT</a:t>
            </a:r>
            <a:r>
              <a:rPr lang="en-US" sz="800" baseline="0"/>
              <a:t>: We will deliver a preliminary report (sneak peak) after we are about 50% into the data collection and will include interview results, productivity and cost comparison, and other results. Tentative timing for the results – timeline will take us to mid-October; will depend on people returning data. Ideally will have some preliminary results before Q4 for those on calendar year fiscal. </a:t>
            </a:r>
          </a:p>
        </p:txBody>
      </p:sp>
      <p:sp>
        <p:nvSpPr>
          <p:cNvPr id="4" name="Slide Number Placeholder 3"/>
          <p:cNvSpPr>
            <a:spLocks noGrp="1"/>
          </p:cNvSpPr>
          <p:nvPr>
            <p:ph type="sldNum" sz="quarter" idx="10"/>
          </p:nvPr>
        </p:nvSpPr>
        <p:spPr/>
        <p:txBody>
          <a:bodyPr/>
          <a:lstStyle/>
          <a:p>
            <a:fld id="{2FA05285-8616-4106-93C6-FC9BA2BA9F4B}" type="slidenum">
              <a:rPr lang="en-US" smtClean="0"/>
              <a:pPr/>
              <a:t>11</a:t>
            </a:fld>
            <a:endParaRPr lang="en-US"/>
          </a:p>
        </p:txBody>
      </p:sp>
    </p:spTree>
    <p:extLst>
      <p:ext uri="{BB962C8B-B14F-4D97-AF65-F5344CB8AC3E}">
        <p14:creationId xmlns:p14="http://schemas.microsoft.com/office/powerpoint/2010/main" val="118087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05285-8616-4106-93C6-FC9BA2BA9F4B}" type="slidenum">
              <a:rPr lang="en-US" smtClean="0"/>
              <a:pPr/>
              <a:t>12</a:t>
            </a:fld>
            <a:endParaRPr lang="en-US" dirty="0"/>
          </a:p>
        </p:txBody>
      </p:sp>
    </p:spTree>
    <p:extLst>
      <p:ext uri="{BB962C8B-B14F-4D97-AF65-F5344CB8AC3E}">
        <p14:creationId xmlns:p14="http://schemas.microsoft.com/office/powerpoint/2010/main" val="11650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253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9248B302-F765-48C4-8E70-79ECCA945849}"/>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5" name="Rectangle 4" hidden="1">
            <a:extLst>
              <a:ext uri="{FF2B5EF4-FFF2-40B4-BE49-F238E27FC236}">
                <a16:creationId xmlns:a16="http://schemas.microsoft.com/office/drawing/2014/main" id="{50E0A2FD-C61F-4581-BE8A-1E0ABDBE84D8}"/>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102499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with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110839"/>
            <a:ext cx="3474720" cy="457200"/>
          </a:xfrm>
          <a:noFill/>
          <a:ln w="12700">
            <a:noFill/>
          </a:ln>
        </p:spPr>
        <p:txBody>
          <a:bodyPr lIns="91440" tIns="91440" rIns="91440" bIns="91440" anchor="t">
            <a:normAutofit/>
          </a:bodyPr>
          <a:lstStyle>
            <a:lvl1pPr marL="0" indent="0" algn="ctr">
              <a:buNone/>
              <a:defRPr sz="2000" b="1">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8" y="3480365"/>
            <a:ext cx="3474720" cy="2645269"/>
          </a:xfrm>
          <a:ln w="12700">
            <a:solidFill>
              <a:srgbClr val="ABABAB"/>
            </a:solidFill>
          </a:ln>
        </p:spPr>
        <p:txBody>
          <a:bodyPr lIns="91440" tIns="91440" rIns="91440" bIns="91440">
            <a:noAutofit/>
          </a:bodyPr>
          <a:lstStyle>
            <a:lvl1pPr marL="228600" indent="-228600">
              <a:spcBef>
                <a:spcPts val="1000"/>
              </a:spcBef>
              <a:defRPr sz="1600"/>
            </a:lvl1pPr>
            <a:lvl2pPr marL="457200" indent="-228600">
              <a:spcBef>
                <a:spcPts val="1000"/>
              </a:spcBef>
              <a:defRPr sz="1600"/>
            </a:lvl2pPr>
            <a:lvl3pPr marL="685800" indent="-228600">
              <a:spcBef>
                <a:spcPts val="1000"/>
              </a:spcBef>
              <a:defRPr sz="16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57052" y="1110839"/>
            <a:ext cx="3474720" cy="457200"/>
          </a:xfrm>
          <a:noFill/>
          <a:ln w="12700">
            <a:noFill/>
          </a:ln>
        </p:spPr>
        <p:txBody>
          <a:bodyPr lIns="91440" tIns="91440" rIns="91440" bIns="91440" anchor="t">
            <a:normAutofit/>
          </a:bodyPr>
          <a:lstStyle>
            <a:lvl1pPr marL="0" indent="0" algn="ctr">
              <a:buNone/>
              <a:defRPr sz="2000" b="1">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4357052" y="3480365"/>
            <a:ext cx="3474720" cy="2645269"/>
          </a:xfrm>
          <a:ln w="12700">
            <a:solidFill>
              <a:srgbClr val="ABABAB"/>
            </a:solidFill>
          </a:ln>
        </p:spPr>
        <p:txBody>
          <a:bodyPr lIns="91440" tIns="91440" rIns="91440" bIns="91440">
            <a:noAutofit/>
          </a:bodyPr>
          <a:lstStyle>
            <a:lvl1pPr marL="228600" indent="-228600">
              <a:spcBef>
                <a:spcPts val="1000"/>
              </a:spcBef>
              <a:defRPr sz="1600"/>
            </a:lvl1pPr>
            <a:lvl2pPr marL="457200" indent="-228600">
              <a:spcBef>
                <a:spcPts val="1000"/>
              </a:spcBef>
              <a:defRPr sz="1600"/>
            </a:lvl2pPr>
            <a:lvl3pPr marL="685800" indent="-228600">
              <a:spcBef>
                <a:spcPts val="1000"/>
              </a:spcBef>
              <a:defRPr sz="16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AB076555-D716-41D0-B60A-84FD7C673430}"/>
              </a:ext>
            </a:extLst>
          </p:cNvPr>
          <p:cNvSpPr>
            <a:spLocks noGrp="1"/>
          </p:cNvSpPr>
          <p:nvPr>
            <p:ph type="body" sz="quarter" idx="11"/>
          </p:nvPr>
        </p:nvSpPr>
        <p:spPr>
          <a:xfrm>
            <a:off x="7955216" y="1110839"/>
            <a:ext cx="3474720" cy="457200"/>
          </a:xfrm>
          <a:noFill/>
          <a:ln w="12700">
            <a:noFill/>
          </a:ln>
        </p:spPr>
        <p:txBody>
          <a:bodyPr lIns="91440" tIns="91440" rIns="91440" bIns="91440" anchor="t">
            <a:normAutofit/>
          </a:bodyPr>
          <a:lstStyle>
            <a:lvl1pPr marL="0" indent="0" algn="ctr">
              <a:buNone/>
              <a:defRPr sz="2000" b="1">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a:extLst>
              <a:ext uri="{FF2B5EF4-FFF2-40B4-BE49-F238E27FC236}">
                <a16:creationId xmlns:a16="http://schemas.microsoft.com/office/drawing/2014/main" id="{C1168A5C-9E6F-43B8-B681-DD1C9A96591A}"/>
              </a:ext>
            </a:extLst>
          </p:cNvPr>
          <p:cNvSpPr>
            <a:spLocks noGrp="1"/>
          </p:cNvSpPr>
          <p:nvPr>
            <p:ph sz="quarter" idx="12" hasCustomPrompt="1"/>
          </p:nvPr>
        </p:nvSpPr>
        <p:spPr>
          <a:xfrm>
            <a:off x="7955216" y="3480365"/>
            <a:ext cx="3474720" cy="2645269"/>
          </a:xfrm>
          <a:ln w="12700">
            <a:solidFill>
              <a:srgbClr val="ABABAB"/>
            </a:solidFill>
          </a:ln>
        </p:spPr>
        <p:txBody>
          <a:bodyPr lIns="91440" tIns="91440" rIns="91440" bIns="91440">
            <a:noAutofit/>
          </a:bodyPr>
          <a:lstStyle>
            <a:lvl1pPr marL="228600" indent="-228600">
              <a:spcBef>
                <a:spcPts val="1000"/>
              </a:spcBef>
              <a:defRPr sz="1600"/>
            </a:lvl1pPr>
            <a:lvl2pPr marL="457200" indent="-228600">
              <a:spcBef>
                <a:spcPts val="1000"/>
              </a:spcBef>
              <a:defRPr sz="1600"/>
            </a:lvl2pPr>
            <a:lvl3pPr marL="685800" indent="-228600">
              <a:spcBef>
                <a:spcPts val="1000"/>
              </a:spcBef>
              <a:defRPr sz="16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11" name="Picture Placeholder 10">
            <a:extLst>
              <a:ext uri="{FF2B5EF4-FFF2-40B4-BE49-F238E27FC236}">
                <a16:creationId xmlns:a16="http://schemas.microsoft.com/office/drawing/2014/main" id="{F268BF75-2553-4EC2-8299-9B5AA2D8C713}"/>
              </a:ext>
            </a:extLst>
          </p:cNvPr>
          <p:cNvSpPr>
            <a:spLocks noGrp="1"/>
          </p:cNvSpPr>
          <p:nvPr>
            <p:ph type="pic" sz="quarter" idx="13"/>
          </p:nvPr>
        </p:nvSpPr>
        <p:spPr>
          <a:xfrm>
            <a:off x="758888" y="1651565"/>
            <a:ext cx="3474720" cy="1828800"/>
          </a:xfrm>
          <a:solidFill>
            <a:srgbClr val="EBEBEB"/>
          </a:solidFill>
        </p:spPr>
        <p:txBody>
          <a:bodyPr anchor="ctr"/>
          <a:lstStyle>
            <a:lvl1pPr marL="0" indent="0" algn="ctr">
              <a:buNone/>
              <a:defRPr/>
            </a:lvl1pPr>
          </a:lstStyle>
          <a:p>
            <a:r>
              <a:rPr lang="en-US"/>
              <a:t>Click icon to add picture</a:t>
            </a:r>
          </a:p>
        </p:txBody>
      </p:sp>
      <p:sp>
        <p:nvSpPr>
          <p:cNvPr id="12" name="Picture Placeholder 10">
            <a:extLst>
              <a:ext uri="{FF2B5EF4-FFF2-40B4-BE49-F238E27FC236}">
                <a16:creationId xmlns:a16="http://schemas.microsoft.com/office/drawing/2014/main" id="{466B8B2F-768B-454F-B04D-D84B52FFCECC}"/>
              </a:ext>
            </a:extLst>
          </p:cNvPr>
          <p:cNvSpPr>
            <a:spLocks noGrp="1"/>
          </p:cNvSpPr>
          <p:nvPr>
            <p:ph type="pic" sz="quarter" idx="14"/>
          </p:nvPr>
        </p:nvSpPr>
        <p:spPr>
          <a:xfrm>
            <a:off x="4357052" y="1651565"/>
            <a:ext cx="3474720" cy="1828800"/>
          </a:xfrm>
          <a:solidFill>
            <a:srgbClr val="EBEBEB"/>
          </a:solidFill>
        </p:spPr>
        <p:txBody>
          <a:bodyPr anchor="ctr"/>
          <a:lstStyle>
            <a:lvl1pPr marL="0" indent="0" algn="ctr">
              <a:buNone/>
              <a:defRPr/>
            </a:lvl1pPr>
          </a:lstStyle>
          <a:p>
            <a:r>
              <a:rPr lang="en-US"/>
              <a:t>Click icon to add picture</a:t>
            </a:r>
          </a:p>
        </p:txBody>
      </p:sp>
      <p:sp>
        <p:nvSpPr>
          <p:cNvPr id="13" name="Picture Placeholder 10">
            <a:extLst>
              <a:ext uri="{FF2B5EF4-FFF2-40B4-BE49-F238E27FC236}">
                <a16:creationId xmlns:a16="http://schemas.microsoft.com/office/drawing/2014/main" id="{A2FEF56B-9D67-4849-8C91-557F459F34DE}"/>
              </a:ext>
            </a:extLst>
          </p:cNvPr>
          <p:cNvSpPr>
            <a:spLocks noGrp="1"/>
          </p:cNvSpPr>
          <p:nvPr>
            <p:ph type="pic" sz="quarter" idx="15"/>
          </p:nvPr>
        </p:nvSpPr>
        <p:spPr>
          <a:xfrm>
            <a:off x="7955216" y="1651565"/>
            <a:ext cx="3474720" cy="1828800"/>
          </a:xfrm>
          <a:solidFill>
            <a:srgbClr val="EBEBEB"/>
          </a:solidFill>
        </p:spPr>
        <p:txBody>
          <a:bodyPr anchor="ctr"/>
          <a:lstStyle>
            <a:lvl1pPr marL="0" indent="0" algn="ctr">
              <a:buNone/>
              <a:defRPr/>
            </a:lvl1pPr>
          </a:lstStyle>
          <a:p>
            <a:r>
              <a:rPr lang="en-US"/>
              <a:t>Click icon to add picture</a:t>
            </a:r>
          </a:p>
        </p:txBody>
      </p:sp>
      <p:sp>
        <p:nvSpPr>
          <p:cNvPr id="14" name="Rectangle 13" hidden="1">
            <a:extLst>
              <a:ext uri="{FF2B5EF4-FFF2-40B4-BE49-F238E27FC236}">
                <a16:creationId xmlns:a16="http://schemas.microsoft.com/office/drawing/2014/main" id="{A3A3A4B6-13BC-4813-87E1-CACA3993DCCA}"/>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5" name="Rectangle 14" hidden="1">
            <a:extLst>
              <a:ext uri="{FF2B5EF4-FFF2-40B4-BE49-F238E27FC236}">
                <a16:creationId xmlns:a16="http://schemas.microsoft.com/office/drawing/2014/main" id="{138252F1-9DA4-47C4-A3DB-C3C23F645895}"/>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34868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hidden="1">
            <a:extLst>
              <a:ext uri="{FF2B5EF4-FFF2-40B4-BE49-F238E27FC236}">
                <a16:creationId xmlns:a16="http://schemas.microsoft.com/office/drawing/2014/main" id="{5D7661BA-B2DC-4491-8C11-D28C5484D473}"/>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4" name="Rectangle 3" hidden="1">
            <a:extLst>
              <a:ext uri="{FF2B5EF4-FFF2-40B4-BE49-F238E27FC236}">
                <a16:creationId xmlns:a16="http://schemas.microsoft.com/office/drawing/2014/main" id="{C5528821-11E4-4F57-86F6-2499DE2F4A06}"/>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424950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00B6A0-0103-43D7-AB9A-AC51254C8002}"/>
              </a:ext>
            </a:extLst>
          </p:cNvPr>
          <p:cNvSpPr>
            <a:spLocks noGrp="1"/>
          </p:cNvSpPr>
          <p:nvPr>
            <p:ph type="body" sz="quarter" idx="10" hasCustomPrompt="1"/>
          </p:nvPr>
        </p:nvSpPr>
        <p:spPr>
          <a:xfrm>
            <a:off x="609441" y="843089"/>
            <a:ext cx="10972800" cy="457200"/>
          </a:xfrm>
        </p:spPr>
        <p:txBody>
          <a:bodyPr/>
          <a:lstStyle>
            <a:lvl1pPr marL="0" indent="0">
              <a:buNone/>
              <a:defRPr/>
            </a:lvl1pPr>
          </a:lstStyle>
          <a:p>
            <a:pPr lvl="0"/>
            <a:r>
              <a:rPr lang="en-US" dirty="0"/>
              <a:t>Subtitle</a:t>
            </a:r>
          </a:p>
        </p:txBody>
      </p:sp>
      <p:sp>
        <p:nvSpPr>
          <p:cNvPr id="3" name="Title 2">
            <a:extLst>
              <a:ext uri="{FF2B5EF4-FFF2-40B4-BE49-F238E27FC236}">
                <a16:creationId xmlns:a16="http://schemas.microsoft.com/office/drawing/2014/main" id="{931D1045-5BF6-43D4-86A4-3C5CD829ECC9}"/>
              </a:ext>
            </a:extLst>
          </p:cNvPr>
          <p:cNvSpPr>
            <a:spLocks noGrp="1"/>
          </p:cNvSpPr>
          <p:nvPr>
            <p:ph type="title"/>
          </p:nvPr>
        </p:nvSpPr>
        <p:spPr/>
        <p:txBody>
          <a:bodyPr/>
          <a:lstStyle/>
          <a:p>
            <a:r>
              <a:rPr lang="en-US"/>
              <a:t>Click to edit Master title style</a:t>
            </a:r>
          </a:p>
        </p:txBody>
      </p:sp>
      <p:sp>
        <p:nvSpPr>
          <p:cNvPr id="5" name="Rectangle 4" hidden="1">
            <a:extLst>
              <a:ext uri="{FF2B5EF4-FFF2-40B4-BE49-F238E27FC236}">
                <a16:creationId xmlns:a16="http://schemas.microsoft.com/office/drawing/2014/main" id="{A929F970-0601-4EF9-B7C1-9226BF627F3C}"/>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6" name="Rectangle 5" hidden="1">
            <a:extLst>
              <a:ext uri="{FF2B5EF4-FFF2-40B4-BE49-F238E27FC236}">
                <a16:creationId xmlns:a16="http://schemas.microsoft.com/office/drawing/2014/main" id="{16C46C00-C09D-4503-8EB6-06438FE1A90C}"/>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63790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2"/>
            <a:ext cx="4010039" cy="777536"/>
          </a:xfrm>
        </p:spPr>
        <p:txBody>
          <a:bodyPr anchor="t"/>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4765492" y="273051"/>
            <a:ext cx="6813892" cy="5852583"/>
          </a:xfrm>
        </p:spPr>
        <p:txBody>
          <a:bodyPr>
            <a:normAutofit/>
          </a:bodyPr>
          <a:lstStyle>
            <a:lvl1pPr>
              <a:defRPr sz="2000"/>
            </a:lvl1pPr>
            <a:lvl2pPr>
              <a:defRPr sz="2000"/>
            </a:lvl2pPr>
            <a:lvl3pPr>
              <a:defRPr sz="2000"/>
            </a:lvl3pPr>
            <a:lvl4pPr>
              <a:defRPr sz="2000"/>
            </a:lvl4pPr>
            <a:lvl5pPr>
              <a:defRPr sz="2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1271081"/>
            <a:ext cx="4010039" cy="4854552"/>
          </a:xfrm>
        </p:spPr>
        <p:txBody>
          <a:bodyPr>
            <a:normAutofit/>
          </a:bodyPr>
          <a:lstStyle>
            <a:lvl1pPr marL="0" indent="0">
              <a:buNone/>
              <a:defRPr sz="18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Rectangle 4" hidden="1">
            <a:extLst>
              <a:ext uri="{FF2B5EF4-FFF2-40B4-BE49-F238E27FC236}">
                <a16:creationId xmlns:a16="http://schemas.microsoft.com/office/drawing/2014/main" id="{33596571-2656-4446-838E-86539386733C}"/>
              </a:ext>
            </a:extLst>
          </p:cNvPr>
          <p:cNvSpPr/>
          <p:nvPr userDrawn="1">
            <p:custDataLst>
              <p:tags r:id="rId1"/>
            </p:custDataLst>
          </p:nvPr>
        </p:nvSpPr>
        <p:spPr>
          <a:xfrm>
            <a:off x="539489" y="162963"/>
            <a:ext cx="11117051" cy="6189200"/>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6" name="Rectangle 5" hidden="1">
            <a:extLst>
              <a:ext uri="{FF2B5EF4-FFF2-40B4-BE49-F238E27FC236}">
                <a16:creationId xmlns:a16="http://schemas.microsoft.com/office/drawing/2014/main" id="{066C976F-8E6D-4122-9F61-11F8B4A224E5}"/>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420454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CEAC747B-CE9B-4152-B61B-94B8A09A08D1}"/>
              </a:ext>
            </a:extLst>
          </p:cNvPr>
          <p:cNvSpPr/>
          <p:nvPr userDrawn="1">
            <p:custDataLst>
              <p:tags r:id="rId1"/>
            </p:custDataLst>
          </p:nvPr>
        </p:nvSpPr>
        <p:spPr>
          <a:xfrm>
            <a:off x="1" y="90535"/>
            <a:ext cx="12188824" cy="6261627"/>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3" name="Rectangle 2" hidden="1">
            <a:extLst>
              <a:ext uri="{FF2B5EF4-FFF2-40B4-BE49-F238E27FC236}">
                <a16:creationId xmlns:a16="http://schemas.microsoft.com/office/drawing/2014/main" id="{CAE41457-6F60-40AD-BE93-EB949C06927B}"/>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414606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117989"/>
            <a:ext cx="5389260" cy="500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86220" y="1117987"/>
            <a:ext cx="5389261" cy="242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86220" y="3697677"/>
            <a:ext cx="5389261" cy="242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BD21F13A-2411-40CF-B920-FB63D7F35417}"/>
              </a:ext>
            </a:extLst>
          </p:cNvPr>
          <p:cNvSpPr>
            <a:spLocks noGrp="1"/>
          </p:cNvSpPr>
          <p:nvPr>
            <p:ph type="title"/>
          </p:nvPr>
        </p:nvSpPr>
        <p:spPr/>
        <p:txBody>
          <a:bodyPr/>
          <a:lstStyle/>
          <a:p>
            <a:r>
              <a:rPr lang="en-US"/>
              <a:t>Click to edit Master title style</a:t>
            </a:r>
          </a:p>
        </p:txBody>
      </p:sp>
      <p:sp>
        <p:nvSpPr>
          <p:cNvPr id="8" name="Rectangle 7" hidden="1">
            <a:extLst>
              <a:ext uri="{FF2B5EF4-FFF2-40B4-BE49-F238E27FC236}">
                <a16:creationId xmlns:a16="http://schemas.microsoft.com/office/drawing/2014/main" id="{F4A60556-0DCB-49B6-AC43-4D39429CAB83}"/>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9" name="Rectangle 8" hidden="1">
            <a:extLst>
              <a:ext uri="{FF2B5EF4-FFF2-40B4-BE49-F238E27FC236}">
                <a16:creationId xmlns:a16="http://schemas.microsoft.com/office/drawing/2014/main" id="{A1B581B3-9F97-4F98-AC61-14588DA3DCE6}"/>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171009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Title Slide 3">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7832645" y="733585"/>
            <a:ext cx="4356180" cy="612648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lIns="365696" tIns="243797" rIns="365696" bIns="243797" rtlCol="0" anchor="t" anchorCtr="0">
            <a:spAutoFit/>
          </a:bodyPr>
          <a:lstStyle/>
          <a:p>
            <a:pPr marL="137136" indent="-137136" algn="ctr">
              <a:lnSpc>
                <a:spcPts val="2240"/>
              </a:lnSpc>
              <a:spcAft>
                <a:spcPts val="800"/>
              </a:spcAft>
              <a:buClr>
                <a:schemeClr val="tx1">
                  <a:lumMod val="95000"/>
                  <a:lumOff val="5000"/>
                </a:schemeClr>
              </a:buClr>
              <a:buSzPct val="90000"/>
              <a:buFont typeface="Arial" charset="0"/>
              <a:buChar char="•"/>
            </a:pPr>
            <a:endParaRPr lang="en-US" sz="1900" dirty="0">
              <a:solidFill>
                <a:schemeClr val="tx1">
                  <a:lumMod val="95000"/>
                  <a:lumOff val="5000"/>
                </a:schemeClr>
              </a:solidFill>
            </a:endParaRPr>
          </a:p>
        </p:txBody>
      </p:sp>
      <p:sp>
        <p:nvSpPr>
          <p:cNvPr id="2" name="Title 1"/>
          <p:cNvSpPr>
            <a:spLocks noGrp="1"/>
          </p:cNvSpPr>
          <p:nvPr>
            <p:ph type="ctrTitle"/>
          </p:nvPr>
        </p:nvSpPr>
        <p:spPr>
          <a:xfrm>
            <a:off x="771359" y="1460269"/>
            <a:ext cx="6593160" cy="1470025"/>
          </a:xfrm>
        </p:spPr>
        <p:txBody>
          <a:bodyPr>
            <a:normAutofit/>
          </a:bodyPr>
          <a:lstStyle>
            <a:lvl1pPr algn="l">
              <a:defRPr sz="3200" b="1">
                <a:solidFill>
                  <a:schemeClr val="tx2"/>
                </a:solidFill>
                <a:latin typeface="Arial"/>
                <a:cs typeface="Arial"/>
              </a:defRPr>
            </a:lvl1pPr>
          </a:lstStyle>
          <a:p>
            <a:r>
              <a:rPr lang="en-US"/>
              <a:t>Click to edit Master title style</a:t>
            </a:r>
            <a:endParaRPr lang="en-US" dirty="0"/>
          </a:p>
        </p:txBody>
      </p:sp>
      <p:sp>
        <p:nvSpPr>
          <p:cNvPr id="18" name="Picture Placeholder 17"/>
          <p:cNvSpPr>
            <a:spLocks noGrp="1"/>
          </p:cNvSpPr>
          <p:nvPr>
            <p:ph type="pic" sz="quarter" idx="15" hasCustomPrompt="1"/>
          </p:nvPr>
        </p:nvSpPr>
        <p:spPr>
          <a:xfrm>
            <a:off x="771360" y="5107725"/>
            <a:ext cx="3202372" cy="1135401"/>
          </a:xfrm>
        </p:spPr>
        <p:txBody>
          <a:bodyPr>
            <a:normAutofit/>
          </a:bodyPr>
          <a:lstStyle>
            <a:lvl1pPr marL="0" indent="0">
              <a:buNone/>
              <a:defRPr sz="1600">
                <a:solidFill>
                  <a:schemeClr val="tx2"/>
                </a:solidFill>
              </a:defRPr>
            </a:lvl1pPr>
          </a:lstStyle>
          <a:p>
            <a:r>
              <a:rPr lang="en-US" dirty="0"/>
              <a:t>Client Logo Area</a:t>
            </a:r>
          </a:p>
        </p:txBody>
      </p:sp>
      <p:sp>
        <p:nvSpPr>
          <p:cNvPr id="20" name="Text Placeholder 18"/>
          <p:cNvSpPr>
            <a:spLocks noGrp="1"/>
          </p:cNvSpPr>
          <p:nvPr>
            <p:ph type="body" sz="quarter" idx="17" hasCustomPrompt="1"/>
          </p:nvPr>
        </p:nvSpPr>
        <p:spPr>
          <a:xfrm>
            <a:off x="8563975" y="2510665"/>
            <a:ext cx="3388936" cy="889132"/>
          </a:xfrm>
        </p:spPr>
        <p:txBody>
          <a:bodyPr wrap="square">
            <a:spAutoFit/>
          </a:bodyPr>
          <a:lstStyle>
            <a:lvl1pPr>
              <a:buFontTx/>
              <a:buNone/>
              <a:defRPr sz="1300" baseline="0">
                <a:solidFill>
                  <a:schemeClr val="bg1"/>
                </a:solidFill>
              </a:defRPr>
            </a:lvl1pPr>
            <a:lvl2pPr>
              <a:buFontTx/>
              <a:buNone/>
              <a:defRPr sz="1900"/>
            </a:lvl2pPr>
            <a:lvl3pPr>
              <a:buFontTx/>
              <a:buNone/>
              <a:defRPr sz="1900"/>
            </a:lvl3pPr>
            <a:lvl4pPr>
              <a:buFontTx/>
              <a:buNone/>
              <a:defRPr sz="1900"/>
            </a:lvl4pPr>
            <a:lvl5pPr>
              <a:buFontTx/>
              <a:buNone/>
              <a:defRPr sz="1900"/>
            </a:lvl5pPr>
          </a:lstStyle>
          <a:p>
            <a:pPr lvl="0"/>
            <a:r>
              <a:rPr lang="en-US" dirty="0"/>
              <a:t>Consultant 2</a:t>
            </a:r>
          </a:p>
          <a:p>
            <a:pPr lvl="0"/>
            <a:r>
              <a:rPr lang="en-US" dirty="0"/>
              <a:t>Title</a:t>
            </a:r>
          </a:p>
          <a:p>
            <a:pPr lvl="0"/>
            <a:r>
              <a:rPr lang="en-US" dirty="0"/>
              <a:t>Email</a:t>
            </a:r>
          </a:p>
        </p:txBody>
      </p:sp>
      <p:sp>
        <p:nvSpPr>
          <p:cNvPr id="21" name="Text Placeholder 18"/>
          <p:cNvSpPr>
            <a:spLocks noGrp="1"/>
          </p:cNvSpPr>
          <p:nvPr>
            <p:ph type="body" sz="quarter" idx="18" hasCustomPrompt="1"/>
          </p:nvPr>
        </p:nvSpPr>
        <p:spPr>
          <a:xfrm>
            <a:off x="8563975" y="3561061"/>
            <a:ext cx="3388936" cy="889132"/>
          </a:xfrm>
        </p:spPr>
        <p:txBody>
          <a:bodyPr wrap="square">
            <a:spAutoFit/>
          </a:bodyPr>
          <a:lstStyle>
            <a:lvl1pPr>
              <a:buFontTx/>
              <a:buNone/>
              <a:defRPr sz="1300" b="0" baseline="0">
                <a:solidFill>
                  <a:schemeClr val="bg1"/>
                </a:solidFill>
              </a:defRPr>
            </a:lvl1pPr>
            <a:lvl2pPr>
              <a:buFontTx/>
              <a:buNone/>
              <a:defRPr sz="1900"/>
            </a:lvl2pPr>
            <a:lvl3pPr>
              <a:buFontTx/>
              <a:buNone/>
              <a:defRPr sz="1900"/>
            </a:lvl3pPr>
            <a:lvl4pPr>
              <a:buFontTx/>
              <a:buNone/>
              <a:defRPr sz="1900"/>
            </a:lvl4pPr>
            <a:lvl5pPr>
              <a:buFontTx/>
              <a:buNone/>
              <a:defRPr sz="1900"/>
            </a:lvl5pPr>
          </a:lstStyle>
          <a:p>
            <a:pPr lvl="0"/>
            <a:r>
              <a:rPr lang="en-US" dirty="0"/>
              <a:t>Consultant 3</a:t>
            </a:r>
          </a:p>
          <a:p>
            <a:pPr lvl="0"/>
            <a:r>
              <a:rPr lang="en-US" dirty="0"/>
              <a:t>Title</a:t>
            </a:r>
          </a:p>
          <a:p>
            <a:pPr lvl="0"/>
            <a:r>
              <a:rPr lang="en-US" dirty="0"/>
              <a:t>Email</a:t>
            </a:r>
          </a:p>
        </p:txBody>
      </p:sp>
      <p:sp>
        <p:nvSpPr>
          <p:cNvPr id="22" name="Text Placeholder 18"/>
          <p:cNvSpPr>
            <a:spLocks noGrp="1"/>
          </p:cNvSpPr>
          <p:nvPr>
            <p:ph type="body" sz="quarter" idx="19" hasCustomPrompt="1"/>
          </p:nvPr>
        </p:nvSpPr>
        <p:spPr>
          <a:xfrm>
            <a:off x="8563975" y="4611455"/>
            <a:ext cx="3388936" cy="889132"/>
          </a:xfrm>
        </p:spPr>
        <p:txBody>
          <a:bodyPr wrap="square">
            <a:spAutoFit/>
          </a:bodyPr>
          <a:lstStyle>
            <a:lvl1pPr>
              <a:buFontTx/>
              <a:buNone/>
              <a:defRPr sz="1300" baseline="0">
                <a:solidFill>
                  <a:schemeClr val="bg1"/>
                </a:solidFill>
              </a:defRPr>
            </a:lvl1pPr>
            <a:lvl2pPr>
              <a:buFontTx/>
              <a:buNone/>
              <a:defRPr sz="1900"/>
            </a:lvl2pPr>
            <a:lvl3pPr>
              <a:buFontTx/>
              <a:buNone/>
              <a:defRPr sz="1900"/>
            </a:lvl3pPr>
            <a:lvl4pPr>
              <a:buFontTx/>
              <a:buNone/>
              <a:defRPr sz="1900"/>
            </a:lvl4pPr>
            <a:lvl5pPr>
              <a:buFontTx/>
              <a:buNone/>
              <a:defRPr sz="1900"/>
            </a:lvl5pPr>
          </a:lstStyle>
          <a:p>
            <a:pPr lvl="0"/>
            <a:r>
              <a:rPr lang="en-US" dirty="0"/>
              <a:t>Consultant 4</a:t>
            </a:r>
          </a:p>
          <a:p>
            <a:pPr lvl="0"/>
            <a:r>
              <a:rPr lang="en-US" dirty="0"/>
              <a:t>Title</a:t>
            </a:r>
          </a:p>
          <a:p>
            <a:pPr lvl="0"/>
            <a:r>
              <a:rPr lang="en-US" dirty="0"/>
              <a:t>Email</a:t>
            </a:r>
          </a:p>
        </p:txBody>
      </p:sp>
      <p:sp>
        <p:nvSpPr>
          <p:cNvPr id="4" name="Text Placeholder 3"/>
          <p:cNvSpPr>
            <a:spLocks noGrp="1"/>
          </p:cNvSpPr>
          <p:nvPr>
            <p:ph type="body" sz="quarter" idx="20" hasCustomPrompt="1"/>
          </p:nvPr>
        </p:nvSpPr>
        <p:spPr>
          <a:xfrm>
            <a:off x="771360" y="3227832"/>
            <a:ext cx="6594931" cy="1284816"/>
          </a:xfrm>
        </p:spPr>
        <p:txBody>
          <a:bodyPr>
            <a:normAutofit/>
          </a:bodyPr>
          <a:lstStyle>
            <a:lvl1pPr marL="10582" indent="0">
              <a:buFontTx/>
              <a:buNone/>
              <a:defRPr sz="2400" baseline="0"/>
            </a:lvl1pPr>
          </a:lstStyle>
          <a:p>
            <a:pPr lvl="0"/>
            <a:r>
              <a:rPr lang="en-US" dirty="0"/>
              <a:t>Click to edit Master subtitle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3975" y="5709401"/>
            <a:ext cx="1842113" cy="604369"/>
          </a:xfrm>
          <a:prstGeom prst="rect">
            <a:avLst/>
          </a:prstGeom>
        </p:spPr>
      </p:pic>
      <p:sp>
        <p:nvSpPr>
          <p:cNvPr id="13" name="Rectangle 12"/>
          <p:cNvSpPr/>
          <p:nvPr userDrawn="1"/>
        </p:nvSpPr>
        <p:spPr>
          <a:xfrm>
            <a:off x="0" y="733585"/>
            <a:ext cx="12188825" cy="9144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lIns="365696" tIns="243797" rIns="365696" bIns="243797" rtlCol="0" anchor="t" anchorCtr="0">
            <a:spAutoFit/>
          </a:bodyPr>
          <a:lstStyle/>
          <a:p>
            <a:pPr marL="137136" indent="-137136" algn="ctr">
              <a:lnSpc>
                <a:spcPts val="2240"/>
              </a:lnSpc>
              <a:spcAft>
                <a:spcPts val="800"/>
              </a:spcAft>
              <a:buClr>
                <a:schemeClr val="tx1">
                  <a:lumMod val="95000"/>
                  <a:lumOff val="5000"/>
                </a:schemeClr>
              </a:buClr>
              <a:buSzPct val="90000"/>
              <a:buFont typeface="Arial" charset="0"/>
              <a:buChar char="•"/>
            </a:pPr>
            <a:endParaRPr lang="en-US" sz="1900" dirty="0">
              <a:solidFill>
                <a:schemeClr val="tx1">
                  <a:lumMod val="95000"/>
                  <a:lumOff val="5000"/>
                </a:schemeClr>
              </a:solidFill>
            </a:endParaRPr>
          </a:p>
        </p:txBody>
      </p:sp>
      <p:sp>
        <p:nvSpPr>
          <p:cNvPr id="9" name="Text Placeholder 8"/>
          <p:cNvSpPr>
            <a:spLocks noGrp="1"/>
          </p:cNvSpPr>
          <p:nvPr>
            <p:ph type="body" sz="quarter" idx="22" hasCustomPrompt="1"/>
          </p:nvPr>
        </p:nvSpPr>
        <p:spPr>
          <a:xfrm>
            <a:off x="8563975" y="1460268"/>
            <a:ext cx="3390017" cy="889000"/>
          </a:xfrm>
        </p:spPr>
        <p:txBody>
          <a:bodyPr>
            <a:normAutofit/>
          </a:bodyPr>
          <a:lstStyle>
            <a:lvl1pPr marL="10582" marR="0" indent="0" algn="l" defTabSz="609493" rtl="0" eaLnBrk="1" fontAlgn="auto" latinLnBrk="0" hangingPunct="1">
              <a:lnSpc>
                <a:spcPct val="80000"/>
              </a:lnSpc>
              <a:spcBef>
                <a:spcPts val="1066"/>
              </a:spcBef>
              <a:spcAft>
                <a:spcPts val="0"/>
              </a:spcAft>
              <a:buClr>
                <a:srgbClr val="0182C8"/>
              </a:buClr>
              <a:buSzTx/>
              <a:buFontTx/>
              <a:buNone/>
              <a:tabLst/>
              <a:defRPr sz="1300">
                <a:solidFill>
                  <a:schemeClr val="bg1"/>
                </a:solidFill>
              </a:defRPr>
            </a:lvl1pPr>
            <a:lvl2pPr marL="306862" indent="0">
              <a:buFontTx/>
              <a:buNone/>
              <a:defRPr sz="1300">
                <a:solidFill>
                  <a:schemeClr val="bg1"/>
                </a:solidFill>
              </a:defRPr>
            </a:lvl2pPr>
            <a:lvl3pPr marL="613726" indent="0">
              <a:buFontTx/>
              <a:buNone/>
              <a:defRPr sz="1300">
                <a:solidFill>
                  <a:schemeClr val="bg1"/>
                </a:solidFill>
              </a:defRPr>
            </a:lvl3pPr>
          </a:lstStyle>
          <a:p>
            <a:pPr lvl="0"/>
            <a:r>
              <a:rPr lang="en-US" dirty="0"/>
              <a:t>Consultant 1</a:t>
            </a:r>
          </a:p>
          <a:p>
            <a:pPr marL="10582" marR="0" lvl="0" indent="0" algn="l" defTabSz="609493" rtl="0" eaLnBrk="1" fontAlgn="auto" latinLnBrk="0" hangingPunct="1">
              <a:lnSpc>
                <a:spcPct val="80000"/>
              </a:lnSpc>
              <a:spcBef>
                <a:spcPts val="1066"/>
              </a:spcBef>
              <a:spcAft>
                <a:spcPts val="0"/>
              </a:spcAft>
              <a:buClr>
                <a:srgbClr val="0182C8"/>
              </a:buClr>
              <a:buSzTx/>
              <a:buFontTx/>
              <a:buNone/>
              <a:tabLst/>
              <a:defRPr/>
            </a:pPr>
            <a:r>
              <a:rPr lang="en-US" dirty="0"/>
              <a:t>Title</a:t>
            </a:r>
          </a:p>
          <a:p>
            <a:pPr marL="10582" marR="0" lvl="0" indent="0" algn="l" defTabSz="609493" rtl="0" eaLnBrk="1" fontAlgn="auto" latinLnBrk="0" hangingPunct="1">
              <a:lnSpc>
                <a:spcPct val="80000"/>
              </a:lnSpc>
              <a:spcBef>
                <a:spcPts val="1066"/>
              </a:spcBef>
              <a:spcAft>
                <a:spcPts val="0"/>
              </a:spcAft>
              <a:buClr>
                <a:srgbClr val="0182C8"/>
              </a:buClr>
              <a:buSzTx/>
              <a:buFontTx/>
              <a:buNone/>
              <a:tabLst/>
              <a:defRPr/>
            </a:pPr>
            <a:r>
              <a:rPr lang="en-US" dirty="0"/>
              <a:t>Email</a:t>
            </a:r>
          </a:p>
        </p:txBody>
      </p:sp>
      <p:pic>
        <p:nvPicPr>
          <p:cNvPr id="15" name="Picture 14" descr="A picture containing clothing&#10;&#10;Description automatically generated">
            <a:extLst>
              <a:ext uri="{FF2B5EF4-FFF2-40B4-BE49-F238E27FC236}">
                <a16:creationId xmlns:a16="http://schemas.microsoft.com/office/drawing/2014/main" id="{07B7B5CE-CFB6-46D2-B101-E9B98977D6E0}"/>
              </a:ext>
            </a:extLst>
          </p:cNvPr>
          <p:cNvPicPr>
            <a:picLocks noChangeAspect="1"/>
          </p:cNvPicPr>
          <p:nvPr userDrawn="1"/>
        </p:nvPicPr>
        <p:blipFill>
          <a:blip r:embed="rId4"/>
          <a:stretch>
            <a:fillRect/>
          </a:stretch>
        </p:blipFill>
        <p:spPr>
          <a:xfrm>
            <a:off x="0" y="0"/>
            <a:ext cx="12188826" cy="731086"/>
          </a:xfrm>
          <a:prstGeom prst="rect">
            <a:avLst/>
          </a:prstGeom>
        </p:spPr>
      </p:pic>
      <p:sp>
        <p:nvSpPr>
          <p:cNvPr id="16" name="Rectangle 15">
            <a:extLst>
              <a:ext uri="{FF2B5EF4-FFF2-40B4-BE49-F238E27FC236}">
                <a16:creationId xmlns:a16="http://schemas.microsoft.com/office/drawing/2014/main" id="{0160ED56-B5D3-47C9-9058-6263CB62EB8D}"/>
              </a:ext>
            </a:extLst>
          </p:cNvPr>
          <p:cNvSpPr/>
          <p:nvPr userDrawn="1"/>
        </p:nvSpPr>
        <p:spPr>
          <a:xfrm>
            <a:off x="7832645" y="733585"/>
            <a:ext cx="4356180" cy="612648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lIns="365696" tIns="243797" rIns="365696" bIns="243797" rtlCol="0" anchor="t" anchorCtr="0">
            <a:spAutoFit/>
          </a:bodyPr>
          <a:lstStyle/>
          <a:p>
            <a:pPr marL="137136" indent="-137136" algn="ctr">
              <a:lnSpc>
                <a:spcPts val="2240"/>
              </a:lnSpc>
              <a:spcAft>
                <a:spcPts val="800"/>
              </a:spcAft>
              <a:buClr>
                <a:schemeClr val="tx1">
                  <a:lumMod val="95000"/>
                  <a:lumOff val="5000"/>
                </a:schemeClr>
              </a:buClr>
              <a:buSzPct val="90000"/>
              <a:buFont typeface="Arial" charset="0"/>
              <a:buChar char="•"/>
            </a:pPr>
            <a:endParaRPr lang="en-US" sz="1900" dirty="0">
              <a:solidFill>
                <a:schemeClr val="tx1">
                  <a:lumMod val="95000"/>
                  <a:lumOff val="5000"/>
                </a:schemeClr>
              </a:solidFill>
            </a:endParaRPr>
          </a:p>
        </p:txBody>
      </p:sp>
      <p:pic>
        <p:nvPicPr>
          <p:cNvPr id="17" name="Picture 16">
            <a:extLst>
              <a:ext uri="{FF2B5EF4-FFF2-40B4-BE49-F238E27FC236}">
                <a16:creationId xmlns:a16="http://schemas.microsoft.com/office/drawing/2014/main" id="{9C98A2E3-E229-48C7-9739-7256E4581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1812" y="6015083"/>
            <a:ext cx="1842113" cy="604369"/>
          </a:xfrm>
          <a:prstGeom prst="rect">
            <a:avLst/>
          </a:prstGeom>
        </p:spPr>
      </p:pic>
      <p:sp>
        <p:nvSpPr>
          <p:cNvPr id="19" name="Rectangle 18">
            <a:extLst>
              <a:ext uri="{FF2B5EF4-FFF2-40B4-BE49-F238E27FC236}">
                <a16:creationId xmlns:a16="http://schemas.microsoft.com/office/drawing/2014/main" id="{B1CCAB62-467A-45BA-A8B7-E957A603FBE2}"/>
              </a:ext>
            </a:extLst>
          </p:cNvPr>
          <p:cNvSpPr/>
          <p:nvPr userDrawn="1"/>
        </p:nvSpPr>
        <p:spPr>
          <a:xfrm>
            <a:off x="0" y="733585"/>
            <a:ext cx="12188825" cy="9144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lIns="365696" tIns="243797" rIns="365696" bIns="243797" rtlCol="0" anchor="t" anchorCtr="0">
            <a:spAutoFit/>
          </a:bodyPr>
          <a:lstStyle/>
          <a:p>
            <a:pPr marL="137136" indent="-137136" algn="ctr">
              <a:lnSpc>
                <a:spcPts val="2240"/>
              </a:lnSpc>
              <a:spcAft>
                <a:spcPts val="800"/>
              </a:spcAft>
              <a:buClr>
                <a:schemeClr val="tx1">
                  <a:lumMod val="95000"/>
                  <a:lumOff val="5000"/>
                </a:schemeClr>
              </a:buClr>
              <a:buSzPct val="90000"/>
              <a:buFont typeface="Arial" charset="0"/>
              <a:buChar char="•"/>
            </a:pPr>
            <a:endParaRPr lang="en-US" sz="1900" dirty="0">
              <a:solidFill>
                <a:schemeClr val="tx1">
                  <a:lumMod val="95000"/>
                  <a:lumOff val="5000"/>
                </a:schemeClr>
              </a:solidFill>
            </a:endParaRPr>
          </a:p>
        </p:txBody>
      </p:sp>
      <p:sp>
        <p:nvSpPr>
          <p:cNvPr id="23" name="TextBox 22">
            <a:extLst>
              <a:ext uri="{FF2B5EF4-FFF2-40B4-BE49-F238E27FC236}">
                <a16:creationId xmlns:a16="http://schemas.microsoft.com/office/drawing/2014/main" id="{407BD5AF-AECE-4637-8AF1-6D3DC7CA2DC2}"/>
              </a:ext>
            </a:extLst>
          </p:cNvPr>
          <p:cNvSpPr txBox="1"/>
          <p:nvPr userDrawn="1"/>
        </p:nvSpPr>
        <p:spPr>
          <a:xfrm>
            <a:off x="771359" y="6388556"/>
            <a:ext cx="6331010" cy="307754"/>
          </a:xfrm>
          <a:prstGeom prst="rect">
            <a:avLst/>
          </a:prstGeom>
          <a:noFill/>
        </p:spPr>
        <p:txBody>
          <a:bodyPr wrap="square" lIns="121899" tIns="60949" rIns="121899" bIns="60949" rtlCol="0">
            <a:spAutoFit/>
          </a:bodyPr>
          <a:lstStyle>
            <a:defPPr>
              <a:defRPr lang="en-US"/>
            </a:defPPr>
            <a:lvl1pPr marL="0" algn="l" defTabSz="605111" rtl="0" eaLnBrk="1" latinLnBrk="0" hangingPunct="1">
              <a:defRPr sz="2400" kern="1200">
                <a:solidFill>
                  <a:schemeClr val="tx1"/>
                </a:solidFill>
                <a:latin typeface="+mn-lt"/>
                <a:ea typeface="+mn-ea"/>
                <a:cs typeface="+mn-cs"/>
              </a:defRPr>
            </a:lvl1pPr>
            <a:lvl2pPr marL="605111" algn="l" defTabSz="605111" rtl="0" eaLnBrk="1" latinLnBrk="0" hangingPunct="1">
              <a:defRPr sz="2400" kern="1200">
                <a:solidFill>
                  <a:schemeClr val="tx1"/>
                </a:solidFill>
                <a:latin typeface="+mn-lt"/>
                <a:ea typeface="+mn-ea"/>
                <a:cs typeface="+mn-cs"/>
              </a:defRPr>
            </a:lvl2pPr>
            <a:lvl3pPr marL="1210223" algn="l" defTabSz="605111" rtl="0" eaLnBrk="1" latinLnBrk="0" hangingPunct="1">
              <a:defRPr sz="2400" kern="1200">
                <a:solidFill>
                  <a:schemeClr val="tx1"/>
                </a:solidFill>
                <a:latin typeface="+mn-lt"/>
                <a:ea typeface="+mn-ea"/>
                <a:cs typeface="+mn-cs"/>
              </a:defRPr>
            </a:lvl3pPr>
            <a:lvl4pPr marL="1815334" algn="l" defTabSz="605111" rtl="0" eaLnBrk="1" latinLnBrk="0" hangingPunct="1">
              <a:defRPr sz="2400" kern="1200">
                <a:solidFill>
                  <a:schemeClr val="tx1"/>
                </a:solidFill>
                <a:latin typeface="+mn-lt"/>
                <a:ea typeface="+mn-ea"/>
                <a:cs typeface="+mn-cs"/>
              </a:defRPr>
            </a:lvl4pPr>
            <a:lvl5pPr marL="2420466" algn="l" defTabSz="605111" rtl="0" eaLnBrk="1" latinLnBrk="0" hangingPunct="1">
              <a:defRPr sz="2400" kern="1200">
                <a:solidFill>
                  <a:schemeClr val="tx1"/>
                </a:solidFill>
                <a:latin typeface="+mn-lt"/>
                <a:ea typeface="+mn-ea"/>
                <a:cs typeface="+mn-cs"/>
              </a:defRPr>
            </a:lvl5pPr>
            <a:lvl6pPr marL="3025560" algn="l" defTabSz="605111" rtl="0" eaLnBrk="1" latinLnBrk="0" hangingPunct="1">
              <a:defRPr sz="2400" kern="1200">
                <a:solidFill>
                  <a:schemeClr val="tx1"/>
                </a:solidFill>
                <a:latin typeface="+mn-lt"/>
                <a:ea typeface="+mn-ea"/>
                <a:cs typeface="+mn-cs"/>
              </a:defRPr>
            </a:lvl6pPr>
            <a:lvl7pPr marL="3630667" algn="l" defTabSz="605111" rtl="0" eaLnBrk="1" latinLnBrk="0" hangingPunct="1">
              <a:defRPr sz="2400" kern="1200">
                <a:solidFill>
                  <a:schemeClr val="tx1"/>
                </a:solidFill>
                <a:latin typeface="+mn-lt"/>
                <a:ea typeface="+mn-ea"/>
                <a:cs typeface="+mn-cs"/>
              </a:defRPr>
            </a:lvl7pPr>
            <a:lvl8pPr marL="4235820" algn="l" defTabSz="605111" rtl="0" eaLnBrk="1" latinLnBrk="0" hangingPunct="1">
              <a:defRPr sz="2400" kern="1200">
                <a:solidFill>
                  <a:schemeClr val="tx1"/>
                </a:solidFill>
                <a:latin typeface="+mn-lt"/>
                <a:ea typeface="+mn-ea"/>
                <a:cs typeface="+mn-cs"/>
              </a:defRPr>
            </a:lvl8pPr>
            <a:lvl9pPr marL="4840893" algn="l" defTabSz="605111" rtl="0" eaLnBrk="1" latinLnBrk="0" hangingPunct="1">
              <a:defRPr sz="2400" kern="1200">
                <a:solidFill>
                  <a:schemeClr val="tx1"/>
                </a:solidFill>
                <a:latin typeface="+mn-lt"/>
                <a:ea typeface="+mn-ea"/>
                <a:cs typeface="+mn-cs"/>
              </a:defRPr>
            </a:lvl9pPr>
          </a:lstStyle>
          <a:p>
            <a:pPr algn="ctr"/>
            <a:r>
              <a:rPr lang="en-US" sz="1200" kern="1200" dirty="0">
                <a:solidFill>
                  <a:schemeClr val="tx2"/>
                </a:solidFill>
                <a:latin typeface="+mn-lt"/>
                <a:ea typeface="+mn-ea"/>
                <a:cs typeface="+mn-cs"/>
              </a:rPr>
              <a:t>Atlanta  |  Chicago  |</a:t>
            </a:r>
            <a:r>
              <a:rPr lang="en-US" sz="1200" kern="1200" baseline="0" dirty="0">
                <a:solidFill>
                  <a:schemeClr val="tx2"/>
                </a:solidFill>
                <a:latin typeface="+mn-lt"/>
                <a:ea typeface="+mn-ea"/>
                <a:cs typeface="+mn-cs"/>
              </a:rPr>
              <a:t> </a:t>
            </a:r>
            <a:r>
              <a:rPr lang="en-US" sz="1200" kern="1200" dirty="0">
                <a:solidFill>
                  <a:schemeClr val="tx2"/>
                </a:solidFill>
                <a:latin typeface="+mn-lt"/>
                <a:ea typeface="+mn-ea"/>
                <a:cs typeface="+mn-cs"/>
              </a:rPr>
              <a:t> London  |</a:t>
            </a:r>
            <a:r>
              <a:rPr lang="en-US" sz="1200" kern="1200" baseline="0" dirty="0">
                <a:solidFill>
                  <a:schemeClr val="tx2"/>
                </a:solidFill>
                <a:latin typeface="+mn-lt"/>
                <a:ea typeface="+mn-ea"/>
                <a:cs typeface="+mn-cs"/>
              </a:rPr>
              <a:t>  New York  </a:t>
            </a:r>
            <a:r>
              <a:rPr lang="en-US" sz="1200" kern="1200" dirty="0">
                <a:solidFill>
                  <a:schemeClr val="tx2"/>
                </a:solidFill>
                <a:latin typeface="+mn-lt"/>
                <a:ea typeface="+mn-ea"/>
                <a:cs typeface="+mn-cs"/>
              </a:rPr>
              <a:t>|</a:t>
            </a:r>
            <a:r>
              <a:rPr lang="en-US" sz="1200" kern="1200" baseline="0" dirty="0">
                <a:solidFill>
                  <a:schemeClr val="tx2"/>
                </a:solidFill>
                <a:latin typeface="+mn-lt"/>
                <a:ea typeface="+mn-ea"/>
                <a:cs typeface="+mn-cs"/>
              </a:rPr>
              <a:t>  </a:t>
            </a:r>
            <a:r>
              <a:rPr lang="en-US" sz="1200" kern="1200" dirty="0">
                <a:solidFill>
                  <a:schemeClr val="tx2"/>
                </a:solidFill>
                <a:latin typeface="+mn-lt"/>
                <a:ea typeface="+mn-ea"/>
                <a:cs typeface="+mn-cs"/>
              </a:rPr>
              <a:t>San Francisco  |  Scottsdale  |  Vero Beach</a:t>
            </a:r>
            <a:endParaRPr lang="en-US" sz="1200" dirty="0">
              <a:solidFill>
                <a:schemeClr val="tx2"/>
              </a:solidFill>
            </a:endParaRPr>
          </a:p>
        </p:txBody>
      </p:sp>
      <p:sp>
        <p:nvSpPr>
          <p:cNvPr id="24" name="Rectangle 23" hidden="1">
            <a:extLst>
              <a:ext uri="{FF2B5EF4-FFF2-40B4-BE49-F238E27FC236}">
                <a16:creationId xmlns:a16="http://schemas.microsoft.com/office/drawing/2014/main" id="{9432D6A2-C447-4C17-8F1F-7AF187D0225C}"/>
              </a:ext>
            </a:extLst>
          </p:cNvPr>
          <p:cNvSpPr/>
          <p:nvPr userDrawn="1">
            <p:custDataLst>
              <p:tags r:id="rId1"/>
            </p:custDataLst>
          </p:nvPr>
        </p:nvSpPr>
        <p:spPr>
          <a:xfrm>
            <a:off x="539489" y="723361"/>
            <a:ext cx="11649336"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15494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Divider 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28324" y="2857500"/>
            <a:ext cx="8532178" cy="1143000"/>
          </a:xfrm>
          <a:prstGeom prst="rect">
            <a:avLst/>
          </a:prstGeom>
        </p:spPr>
        <p:txBody>
          <a:bodyPr vert="horz" lIns="121899" tIns="60949" rIns="121899" bIns="60949" rtlCol="0">
            <a:normAutofit/>
          </a:bodyPr>
          <a:lstStyle>
            <a:lvl1pPr marL="0" indent="0" algn="ctr" defTabSz="609493" rtl="0" eaLnBrk="1" latinLnBrk="0" hangingPunct="1">
              <a:spcBef>
                <a:spcPct val="20000"/>
              </a:spcBef>
              <a:buFontTx/>
              <a:buNone/>
              <a:defRPr lang="en-US" sz="4300" b="1" kern="1200" dirty="0">
                <a:solidFill>
                  <a:schemeClr val="bg1"/>
                </a:solidFill>
                <a:effectLst/>
                <a:latin typeface="Arial"/>
                <a:ea typeface="+mn-ea"/>
                <a:cs typeface="Aria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 name="Rectangle 2" hidden="1">
            <a:extLst>
              <a:ext uri="{FF2B5EF4-FFF2-40B4-BE49-F238E27FC236}">
                <a16:creationId xmlns:a16="http://schemas.microsoft.com/office/drawing/2014/main" id="{DD882335-37E6-4B9B-BC39-CE3A190E0582}"/>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78705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Divider Slide 2">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28324" y="2857500"/>
            <a:ext cx="8532178" cy="1143000"/>
          </a:xfrm>
          <a:prstGeom prst="rect">
            <a:avLst/>
          </a:prstGeom>
        </p:spPr>
        <p:txBody>
          <a:bodyPr vert="horz" lIns="121899" tIns="60949" rIns="121899" bIns="60949" rtlCol="0">
            <a:normAutofit/>
          </a:bodyPr>
          <a:lstStyle>
            <a:lvl1pPr marL="0" indent="0" algn="ctr" defTabSz="609493" rtl="0" eaLnBrk="1" latinLnBrk="0" hangingPunct="1">
              <a:spcBef>
                <a:spcPct val="20000"/>
              </a:spcBef>
              <a:buFontTx/>
              <a:buNone/>
              <a:defRPr lang="en-US" sz="4300" b="1" kern="1200" dirty="0">
                <a:solidFill>
                  <a:schemeClr val="tx2"/>
                </a:solidFill>
                <a:effectLst/>
                <a:latin typeface="Arial"/>
                <a:ea typeface="+mn-ea"/>
                <a:cs typeface="Aria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3" name="Rectangle 2" hidden="1">
            <a:extLst>
              <a:ext uri="{FF2B5EF4-FFF2-40B4-BE49-F238E27FC236}">
                <a16:creationId xmlns:a16="http://schemas.microsoft.com/office/drawing/2014/main" id="{D43B94CC-FC4C-4D36-8F16-631815326E1A}"/>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32619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6B5FB6-BCB8-4B6D-BE66-6C474776E097}"/>
              </a:ext>
            </a:extLst>
          </p:cNvPr>
          <p:cNvSpPr/>
          <p:nvPr/>
        </p:nvSpPr>
        <p:spPr>
          <a:xfrm>
            <a:off x="0" y="5683200"/>
            <a:ext cx="12188825" cy="117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 name="TextBox 3">
            <a:extLst>
              <a:ext uri="{FF2B5EF4-FFF2-40B4-BE49-F238E27FC236}">
                <a16:creationId xmlns:a16="http://schemas.microsoft.com/office/drawing/2014/main" id="{14F164D1-72F5-46E1-9157-12F21961E0A5}"/>
              </a:ext>
            </a:extLst>
          </p:cNvPr>
          <p:cNvSpPr txBox="1"/>
          <p:nvPr/>
        </p:nvSpPr>
        <p:spPr>
          <a:xfrm>
            <a:off x="2251377" y="6055157"/>
            <a:ext cx="7694196" cy="430887"/>
          </a:xfrm>
          <a:prstGeom prst="rect">
            <a:avLst/>
          </a:prstGeom>
          <a:noFill/>
        </p:spPr>
        <p:txBody>
          <a:bodyPr wrap="square" lIns="121899" tIns="60949" rIns="121899" bIns="60949" rtlCol="0">
            <a:spAutoFit/>
          </a:bodyPr>
          <a:lstStyle/>
          <a:p>
            <a:pPr algn="ctr"/>
            <a:r>
              <a:rPr lang="en-US" sz="1000" dirty="0">
                <a:solidFill>
                  <a:schemeClr val="bg1">
                    <a:lumMod val="50000"/>
                  </a:schemeClr>
                </a:solidFill>
                <a:latin typeface="Arial" charset="0"/>
                <a:ea typeface="Arial" charset="0"/>
                <a:cs typeface="Arial" charset="0"/>
              </a:rPr>
              <a:t>©2019 The Alexander Group, Inc.® Alexander Group™, The Alexander Group, Inc.® and all other trademarks indicated as such herein are trademarks of The Alexander Group, Inc. All other product or service names are the property of their respective owners.</a:t>
            </a:r>
          </a:p>
        </p:txBody>
      </p:sp>
      <p:pic>
        <p:nvPicPr>
          <p:cNvPr id="5" name="Picture 4">
            <a:extLst>
              <a:ext uri="{FF2B5EF4-FFF2-40B4-BE49-F238E27FC236}">
                <a16:creationId xmlns:a16="http://schemas.microsoft.com/office/drawing/2014/main" id="{79C009CE-D8E6-4144-83FC-C5FF17D3F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57" y="1267741"/>
            <a:ext cx="2697037" cy="884859"/>
          </a:xfrm>
          <a:prstGeom prst="rect">
            <a:avLst/>
          </a:prstGeom>
        </p:spPr>
      </p:pic>
      <p:grpSp>
        <p:nvGrpSpPr>
          <p:cNvPr id="6" name="Group 5">
            <a:extLst>
              <a:ext uri="{FF2B5EF4-FFF2-40B4-BE49-F238E27FC236}">
                <a16:creationId xmlns:a16="http://schemas.microsoft.com/office/drawing/2014/main" id="{C579E93E-953E-4C2E-BDC3-BA48A8950228}"/>
              </a:ext>
            </a:extLst>
          </p:cNvPr>
          <p:cNvGrpSpPr/>
          <p:nvPr/>
        </p:nvGrpSpPr>
        <p:grpSpPr>
          <a:xfrm>
            <a:off x="3572889" y="2634039"/>
            <a:ext cx="5861039" cy="1351540"/>
            <a:chOff x="1556999" y="2611066"/>
            <a:chExt cx="4247696" cy="1013655"/>
          </a:xfrm>
        </p:grpSpPr>
        <p:sp>
          <p:nvSpPr>
            <p:cNvPr id="7" name="TextBox 6">
              <a:extLst>
                <a:ext uri="{FF2B5EF4-FFF2-40B4-BE49-F238E27FC236}">
                  <a16:creationId xmlns:a16="http://schemas.microsoft.com/office/drawing/2014/main" id="{BF9650DB-D6E9-4B8F-9A2B-D333939EF3FD}"/>
                </a:ext>
              </a:extLst>
            </p:cNvPr>
            <p:cNvSpPr txBox="1"/>
            <p:nvPr/>
          </p:nvSpPr>
          <p:spPr>
            <a:xfrm>
              <a:off x="1556999" y="2612823"/>
              <a:ext cx="1116000" cy="369332"/>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Atlanta</a:t>
              </a:r>
            </a:p>
            <a:p>
              <a:r>
                <a:rPr lang="en-US" sz="1300" dirty="0">
                  <a:solidFill>
                    <a:schemeClr val="bg1">
                      <a:lumMod val="50000"/>
                    </a:schemeClr>
                  </a:solidFill>
                  <a:latin typeface="Arial" charset="0"/>
                  <a:ea typeface="Arial" charset="0"/>
                  <a:cs typeface="Arial" charset="0"/>
                </a:rPr>
                <a:t>404.249.1338</a:t>
              </a:r>
            </a:p>
          </p:txBody>
        </p:sp>
        <p:sp>
          <p:nvSpPr>
            <p:cNvPr id="8" name="TextBox 7">
              <a:extLst>
                <a:ext uri="{FF2B5EF4-FFF2-40B4-BE49-F238E27FC236}">
                  <a16:creationId xmlns:a16="http://schemas.microsoft.com/office/drawing/2014/main" id="{E9B16535-79F4-4CD7-8F13-BC82EB33D6FB}"/>
                </a:ext>
              </a:extLst>
            </p:cNvPr>
            <p:cNvSpPr txBox="1"/>
            <p:nvPr/>
          </p:nvSpPr>
          <p:spPr>
            <a:xfrm>
              <a:off x="2964599" y="2611066"/>
              <a:ext cx="1116000" cy="369332"/>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Chicago</a:t>
              </a:r>
            </a:p>
            <a:p>
              <a:r>
                <a:rPr lang="en-US" sz="1300" dirty="0">
                  <a:solidFill>
                    <a:schemeClr val="bg1">
                      <a:lumMod val="50000"/>
                    </a:schemeClr>
                  </a:solidFill>
                  <a:latin typeface="Arial" charset="0"/>
                  <a:ea typeface="Arial" charset="0"/>
                  <a:cs typeface="Arial" charset="0"/>
                </a:rPr>
                <a:t>312.357.0500</a:t>
              </a:r>
            </a:p>
          </p:txBody>
        </p:sp>
        <p:sp>
          <p:nvSpPr>
            <p:cNvPr id="9" name="TextBox 8">
              <a:extLst>
                <a:ext uri="{FF2B5EF4-FFF2-40B4-BE49-F238E27FC236}">
                  <a16:creationId xmlns:a16="http://schemas.microsoft.com/office/drawing/2014/main" id="{AB8F3FCE-F49B-4B02-817C-2CC9FA790D1A}"/>
                </a:ext>
              </a:extLst>
            </p:cNvPr>
            <p:cNvSpPr txBox="1"/>
            <p:nvPr/>
          </p:nvSpPr>
          <p:spPr>
            <a:xfrm>
              <a:off x="4364696" y="2611066"/>
              <a:ext cx="1439999" cy="380873"/>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London</a:t>
              </a:r>
            </a:p>
            <a:p>
              <a:r>
                <a:rPr lang="en-US" sz="1300" dirty="0">
                  <a:solidFill>
                    <a:schemeClr val="bg1">
                      <a:lumMod val="50000"/>
                    </a:schemeClr>
                  </a:solidFill>
                </a:rPr>
                <a:t>+4420 3455 9603</a:t>
              </a:r>
            </a:p>
          </p:txBody>
        </p:sp>
        <p:sp>
          <p:nvSpPr>
            <p:cNvPr id="10" name="TextBox 9">
              <a:extLst>
                <a:ext uri="{FF2B5EF4-FFF2-40B4-BE49-F238E27FC236}">
                  <a16:creationId xmlns:a16="http://schemas.microsoft.com/office/drawing/2014/main" id="{A7A74B90-9F49-48CD-BFE5-D83158641B42}"/>
                </a:ext>
              </a:extLst>
            </p:cNvPr>
            <p:cNvSpPr txBox="1"/>
            <p:nvPr/>
          </p:nvSpPr>
          <p:spPr>
            <a:xfrm>
              <a:off x="2966536" y="3255388"/>
              <a:ext cx="1231200" cy="369332"/>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San Francisco</a:t>
              </a:r>
            </a:p>
            <a:p>
              <a:r>
                <a:rPr lang="en-US" sz="1300" dirty="0">
                  <a:solidFill>
                    <a:schemeClr val="bg1">
                      <a:lumMod val="50000"/>
                    </a:schemeClr>
                  </a:solidFill>
                  <a:latin typeface="Arial" charset="0"/>
                  <a:ea typeface="Arial" charset="0"/>
                  <a:cs typeface="Arial" charset="0"/>
                </a:rPr>
                <a:t>415.391.3900</a:t>
              </a:r>
            </a:p>
          </p:txBody>
        </p:sp>
        <p:sp>
          <p:nvSpPr>
            <p:cNvPr id="11" name="TextBox 10">
              <a:extLst>
                <a:ext uri="{FF2B5EF4-FFF2-40B4-BE49-F238E27FC236}">
                  <a16:creationId xmlns:a16="http://schemas.microsoft.com/office/drawing/2014/main" id="{D440A491-1591-4EF9-8EE6-EB1B88B19CD6}"/>
                </a:ext>
              </a:extLst>
            </p:cNvPr>
            <p:cNvSpPr txBox="1"/>
            <p:nvPr/>
          </p:nvSpPr>
          <p:spPr>
            <a:xfrm>
              <a:off x="4377602" y="3255389"/>
              <a:ext cx="1116000" cy="369332"/>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Scottsdale</a:t>
              </a:r>
            </a:p>
            <a:p>
              <a:r>
                <a:rPr lang="en-US" sz="1300" dirty="0">
                  <a:solidFill>
                    <a:schemeClr val="bg1">
                      <a:lumMod val="50000"/>
                    </a:schemeClr>
                  </a:solidFill>
                  <a:latin typeface="Arial" charset="0"/>
                  <a:ea typeface="Arial" charset="0"/>
                  <a:cs typeface="Arial" charset="0"/>
                </a:rPr>
                <a:t>480.998.9644</a:t>
              </a:r>
            </a:p>
          </p:txBody>
        </p:sp>
        <p:sp>
          <p:nvSpPr>
            <p:cNvPr id="12" name="TextBox 11">
              <a:extLst>
                <a:ext uri="{FF2B5EF4-FFF2-40B4-BE49-F238E27FC236}">
                  <a16:creationId xmlns:a16="http://schemas.microsoft.com/office/drawing/2014/main" id="{82605C43-0C39-471F-88DB-F8136BF771A3}"/>
                </a:ext>
              </a:extLst>
            </p:cNvPr>
            <p:cNvSpPr txBox="1"/>
            <p:nvPr/>
          </p:nvSpPr>
          <p:spPr>
            <a:xfrm>
              <a:off x="1556999" y="3248214"/>
              <a:ext cx="1231199" cy="369332"/>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New York</a:t>
              </a:r>
            </a:p>
            <a:p>
              <a:r>
                <a:rPr lang="en-US" sz="1300" dirty="0">
                  <a:solidFill>
                    <a:schemeClr val="bg1">
                      <a:lumMod val="50000"/>
                    </a:schemeClr>
                  </a:solidFill>
                  <a:latin typeface="Arial" charset="0"/>
                  <a:ea typeface="Arial" charset="0"/>
                  <a:cs typeface="Arial" charset="0"/>
                </a:rPr>
                <a:t>646.891.4445</a:t>
              </a:r>
            </a:p>
          </p:txBody>
        </p:sp>
      </p:grpSp>
      <p:sp>
        <p:nvSpPr>
          <p:cNvPr id="13" name="TextBox 12">
            <a:extLst>
              <a:ext uri="{FF2B5EF4-FFF2-40B4-BE49-F238E27FC236}">
                <a16:creationId xmlns:a16="http://schemas.microsoft.com/office/drawing/2014/main" id="{EA405503-00CE-4562-988B-2B2CAD2489E5}"/>
              </a:ext>
            </a:extLst>
          </p:cNvPr>
          <p:cNvSpPr txBox="1"/>
          <p:nvPr/>
        </p:nvSpPr>
        <p:spPr>
          <a:xfrm>
            <a:off x="4689240" y="4982949"/>
            <a:ext cx="2968098" cy="328295"/>
          </a:xfrm>
          <a:prstGeom prst="rect">
            <a:avLst/>
          </a:prstGeom>
          <a:noFill/>
        </p:spPr>
        <p:txBody>
          <a:bodyPr wrap="square" lIns="121899" tIns="60949" rIns="121899" bIns="60949" rtlCol="0">
            <a:spAutoFit/>
          </a:bodyPr>
          <a:lstStyle/>
          <a:p>
            <a:pPr algn="ctr"/>
            <a:r>
              <a:rPr lang="en-US" sz="1300" dirty="0">
                <a:solidFill>
                  <a:schemeClr val="bg1">
                    <a:lumMod val="50000"/>
                  </a:schemeClr>
                </a:solidFill>
                <a:latin typeface="Arial" charset="0"/>
                <a:ea typeface="Arial" charset="0"/>
                <a:cs typeface="Arial" charset="0"/>
              </a:rPr>
              <a:t>www.alexandergroup.com</a:t>
            </a:r>
          </a:p>
        </p:txBody>
      </p:sp>
      <p:sp>
        <p:nvSpPr>
          <p:cNvPr id="14" name="Rectangle 13">
            <a:extLst>
              <a:ext uri="{FF2B5EF4-FFF2-40B4-BE49-F238E27FC236}">
                <a16:creationId xmlns:a16="http://schemas.microsoft.com/office/drawing/2014/main" id="{B6AB5663-1EE8-4E9A-A307-B59EFEBB28FF}"/>
              </a:ext>
            </a:extLst>
          </p:cNvPr>
          <p:cNvSpPr/>
          <p:nvPr userDrawn="1"/>
        </p:nvSpPr>
        <p:spPr>
          <a:xfrm>
            <a:off x="0" y="5683200"/>
            <a:ext cx="12188825" cy="11748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16" name="TextBox 15">
            <a:extLst>
              <a:ext uri="{FF2B5EF4-FFF2-40B4-BE49-F238E27FC236}">
                <a16:creationId xmlns:a16="http://schemas.microsoft.com/office/drawing/2014/main" id="{27DB763E-335B-42E0-97E6-751EDA9E999A}"/>
              </a:ext>
            </a:extLst>
          </p:cNvPr>
          <p:cNvSpPr txBox="1"/>
          <p:nvPr userDrawn="1"/>
        </p:nvSpPr>
        <p:spPr>
          <a:xfrm>
            <a:off x="2251377" y="6055157"/>
            <a:ext cx="7694196" cy="430887"/>
          </a:xfrm>
          <a:prstGeom prst="rect">
            <a:avLst/>
          </a:prstGeom>
          <a:noFill/>
        </p:spPr>
        <p:txBody>
          <a:bodyPr wrap="square" lIns="121899" tIns="60949" rIns="121899" bIns="60949" rtlCol="0">
            <a:spAutoFit/>
          </a:bodyPr>
          <a:lstStyle/>
          <a:p>
            <a:pPr algn="ctr"/>
            <a:r>
              <a:rPr lang="en-US" sz="1000" dirty="0">
                <a:solidFill>
                  <a:schemeClr val="tx2"/>
                </a:solidFill>
                <a:latin typeface="Arial" charset="0"/>
                <a:ea typeface="Arial" charset="0"/>
                <a:cs typeface="Arial" charset="0"/>
              </a:rPr>
              <a:t>©2021 The Alexander Group, Inc.® Alexander Group™, The Alexander Group, Inc.® and all other trademarks indicated as such herein are trademarks of The Alexander Group, Inc. All other product or service names are the property of their respective owners.</a:t>
            </a:r>
          </a:p>
        </p:txBody>
      </p:sp>
      <p:pic>
        <p:nvPicPr>
          <p:cNvPr id="17" name="Picture 16">
            <a:extLst>
              <a:ext uri="{FF2B5EF4-FFF2-40B4-BE49-F238E27FC236}">
                <a16:creationId xmlns:a16="http://schemas.microsoft.com/office/drawing/2014/main" id="{BDC3963C-5BE5-44FD-BED1-9E24691835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9957" y="1267741"/>
            <a:ext cx="2697037" cy="884859"/>
          </a:xfrm>
          <a:prstGeom prst="rect">
            <a:avLst/>
          </a:prstGeom>
        </p:spPr>
      </p:pic>
      <p:sp>
        <p:nvSpPr>
          <p:cNvPr id="18" name="Rectangle 17" hidden="1">
            <a:extLst>
              <a:ext uri="{FF2B5EF4-FFF2-40B4-BE49-F238E27FC236}">
                <a16:creationId xmlns:a16="http://schemas.microsoft.com/office/drawing/2014/main" id="{F9E811E6-B489-470C-924C-19363043AA06}"/>
              </a:ext>
            </a:extLst>
          </p:cNvPr>
          <p:cNvSpPr/>
          <p:nvPr userDrawn="1">
            <p:custDataLst>
              <p:tags r:id="rId1"/>
            </p:custDataLst>
          </p:nvPr>
        </p:nvSpPr>
        <p:spPr>
          <a:xfrm>
            <a:off x="539489" y="153909"/>
            <a:ext cx="11117051" cy="6590923"/>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9" name="TextBox 18">
            <a:extLst>
              <a:ext uri="{FF2B5EF4-FFF2-40B4-BE49-F238E27FC236}">
                <a16:creationId xmlns:a16="http://schemas.microsoft.com/office/drawing/2014/main" id="{D440A491-1591-4EF9-8EE6-EB1B88B19CD6}"/>
              </a:ext>
            </a:extLst>
          </p:cNvPr>
          <p:cNvSpPr txBox="1"/>
          <p:nvPr userDrawn="1"/>
        </p:nvSpPr>
        <p:spPr>
          <a:xfrm>
            <a:off x="5515117" y="4259835"/>
            <a:ext cx="1539875" cy="492443"/>
          </a:xfrm>
          <a:prstGeom prst="rect">
            <a:avLst/>
          </a:prstGeom>
          <a:noFill/>
        </p:spPr>
        <p:txBody>
          <a:bodyPr wrap="square" rtlCol="0">
            <a:spAutoFit/>
          </a:bodyPr>
          <a:lstStyle/>
          <a:p>
            <a:r>
              <a:rPr lang="en-US" sz="1300" b="1" dirty="0">
                <a:solidFill>
                  <a:srgbClr val="0081C6"/>
                </a:solidFill>
                <a:latin typeface="Arial" charset="0"/>
                <a:ea typeface="Arial" charset="0"/>
                <a:cs typeface="Arial" charset="0"/>
              </a:rPr>
              <a:t>Vero Beach</a:t>
            </a:r>
          </a:p>
          <a:p>
            <a:r>
              <a:rPr lang="en-US" sz="1300" dirty="0">
                <a:solidFill>
                  <a:schemeClr val="bg1">
                    <a:lumMod val="50000"/>
                  </a:schemeClr>
                </a:solidFill>
                <a:latin typeface="Arial" charset="0"/>
                <a:ea typeface="Arial" charset="0"/>
                <a:cs typeface="Arial" charset="0"/>
              </a:rPr>
              <a:t>772.226.6715</a:t>
            </a:r>
          </a:p>
        </p:txBody>
      </p:sp>
    </p:spTree>
    <p:extLst>
      <p:ext uri="{BB962C8B-B14F-4D97-AF65-F5344CB8AC3E}">
        <p14:creationId xmlns:p14="http://schemas.microsoft.com/office/powerpoint/2010/main" val="358099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105438"/>
            <a:ext cx="5394960" cy="50292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105438"/>
            <a:ext cx="5394960" cy="50292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hidden="1">
            <a:extLst>
              <a:ext uri="{FF2B5EF4-FFF2-40B4-BE49-F238E27FC236}">
                <a16:creationId xmlns:a16="http://schemas.microsoft.com/office/drawing/2014/main" id="{14F2AA5A-AC73-4681-92AA-9E7321837A99}"/>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6" name="Rectangle 5" hidden="1">
            <a:extLst>
              <a:ext uri="{FF2B5EF4-FFF2-40B4-BE49-F238E27FC236}">
                <a16:creationId xmlns:a16="http://schemas.microsoft.com/office/drawing/2014/main" id="{CD563C05-4515-4C18-B308-9FC44AB8EB39}"/>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95104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
    <p:spTree>
      <p:nvGrpSpPr>
        <p:cNvPr id="1" name=""/>
        <p:cNvGrpSpPr/>
        <p:nvPr/>
      </p:nvGrpSpPr>
      <p:grpSpPr>
        <a:xfrm>
          <a:off x="0" y="0"/>
          <a:ext cx="0" cy="0"/>
          <a:chOff x="0" y="0"/>
          <a:chExt cx="0" cy="0"/>
        </a:xfrm>
      </p:grpSpPr>
      <p:sp>
        <p:nvSpPr>
          <p:cNvPr id="2" name="Title 1"/>
          <p:cNvSpPr>
            <a:spLocks noGrp="1"/>
          </p:cNvSpPr>
          <p:nvPr>
            <p:ph type="title"/>
          </p:nvPr>
        </p:nvSpPr>
        <p:spPr>
          <a:xfrm>
            <a:off x="609441" y="47425"/>
            <a:ext cx="10969943" cy="672095"/>
          </a:xfrm>
          <a:prstGeom prst="rect">
            <a:avLst/>
          </a:prstGeom>
        </p:spPr>
        <p:txBody>
          <a:bodyPr/>
          <a:lstStyle/>
          <a:p>
            <a:endParaRPr lang="en-US"/>
          </a:p>
        </p:txBody>
      </p:sp>
    </p:spTree>
    <p:extLst>
      <p:ext uri="{BB962C8B-B14F-4D97-AF65-F5344CB8AC3E}">
        <p14:creationId xmlns:p14="http://schemas.microsoft.com/office/powerpoint/2010/main" val="1866085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8749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5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105438"/>
            <a:ext cx="5394960" cy="641349"/>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1774206"/>
            <a:ext cx="5394960" cy="4360432"/>
          </a:xfrm>
        </p:spPr>
        <p:txBody>
          <a:bodyPr>
            <a:normAutofit/>
          </a:bodyPr>
          <a:lstStyle>
            <a:lvl1pPr>
              <a:defRPr sz="2000"/>
            </a:lvl1pPr>
            <a:lvl2pPr>
              <a:defRPr sz="20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856" y="1105438"/>
            <a:ext cx="5394960" cy="641349"/>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17856" y="1774206"/>
            <a:ext cx="5394960" cy="4360432"/>
          </a:xfrm>
        </p:spPr>
        <p:txBody>
          <a:bodyPr>
            <a:normAutofit/>
          </a:bodyPr>
          <a:lstStyle>
            <a:lvl1pPr>
              <a:defRPr sz="2000"/>
            </a:lvl1pPr>
            <a:lvl2pPr>
              <a:defRPr sz="20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hidden="1">
            <a:extLst>
              <a:ext uri="{FF2B5EF4-FFF2-40B4-BE49-F238E27FC236}">
                <a16:creationId xmlns:a16="http://schemas.microsoft.com/office/drawing/2014/main" id="{A46287FC-D703-479B-AD51-4E5CB41F9843}"/>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8" name="Rectangle 7" hidden="1">
            <a:extLst>
              <a:ext uri="{FF2B5EF4-FFF2-40B4-BE49-F238E27FC236}">
                <a16:creationId xmlns:a16="http://schemas.microsoft.com/office/drawing/2014/main" id="{17E2D21C-69A3-4602-BC32-D960A32EEE0E}"/>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8615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534584"/>
            <a:ext cx="10671048"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8" y="2175934"/>
            <a:ext cx="10671048" cy="3949700"/>
          </a:xfrm>
          <a:ln w="12700">
            <a:solidFill>
              <a:schemeClr val="accent1"/>
            </a:solidFill>
          </a:ln>
        </p:spPr>
        <p:txBody>
          <a:bodyPr lIns="91440" tIns="91440" rIns="91440" bIns="91440">
            <a:normAutofit/>
          </a:bodyPr>
          <a:lstStyle>
            <a:lvl1pPr>
              <a:defRPr sz="2000"/>
            </a:lvl1pPr>
            <a:lvl2pPr>
              <a:defRPr sz="20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2D0978DE-5558-49BD-9C7B-30DB33212387}"/>
              </a:ext>
            </a:extLst>
          </p:cNvPr>
          <p:cNvSpPr>
            <a:spLocks noGrp="1"/>
          </p:cNvSpPr>
          <p:nvPr>
            <p:ph type="body" sz="quarter" idx="10" hasCustomPrompt="1"/>
          </p:nvPr>
        </p:nvSpPr>
        <p:spPr>
          <a:xfrm>
            <a:off x="609441" y="843089"/>
            <a:ext cx="10972800" cy="457200"/>
          </a:xfrm>
        </p:spPr>
        <p:txBody>
          <a:bodyPr/>
          <a:lstStyle>
            <a:lvl1pPr marL="0" indent="0">
              <a:buNone/>
              <a:defRPr/>
            </a:lvl1pPr>
          </a:lstStyle>
          <a:p>
            <a:pPr lvl="0"/>
            <a:r>
              <a:rPr lang="en-US" dirty="0"/>
              <a:t>Subtitle</a:t>
            </a:r>
          </a:p>
        </p:txBody>
      </p:sp>
      <p:sp>
        <p:nvSpPr>
          <p:cNvPr id="6" name="Rectangle 5" hidden="1">
            <a:extLst>
              <a:ext uri="{FF2B5EF4-FFF2-40B4-BE49-F238E27FC236}">
                <a16:creationId xmlns:a16="http://schemas.microsoft.com/office/drawing/2014/main" id="{F2A1D7FC-55C9-42AE-8923-3ED50C36FC21}"/>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8" name="Rectangle 7" hidden="1">
            <a:extLst>
              <a:ext uri="{FF2B5EF4-FFF2-40B4-BE49-F238E27FC236}">
                <a16:creationId xmlns:a16="http://schemas.microsoft.com/office/drawing/2014/main" id="{03A5CFAD-C52C-41CA-9C26-A68EA45D6AA7}"/>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64703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with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534584"/>
            <a:ext cx="52120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8" y="2175934"/>
            <a:ext cx="5212080" cy="3949700"/>
          </a:xfrm>
          <a:ln w="12700">
            <a:solidFill>
              <a:schemeClr val="accent1"/>
            </a:solidFill>
          </a:ln>
        </p:spPr>
        <p:txBody>
          <a:bodyPr lIns="91440" tIns="91440" rIns="91440" bIns="91440">
            <a:normAutofit/>
          </a:bodyPr>
          <a:lstStyle>
            <a:lvl1pPr>
              <a:defRPr sz="2000"/>
            </a:lvl1pPr>
            <a:lvl2pPr>
              <a:defRPr sz="20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856" y="1534584"/>
            <a:ext cx="52120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17856" y="2175934"/>
            <a:ext cx="5212080" cy="3949700"/>
          </a:xfrm>
          <a:ln w="12700">
            <a:solidFill>
              <a:schemeClr val="accent1"/>
            </a:solidFill>
          </a:ln>
        </p:spPr>
        <p:txBody>
          <a:bodyPr lIns="91440" tIns="91440" rIns="91440" bIns="91440">
            <a:normAutofit/>
          </a:bodyPr>
          <a:lstStyle>
            <a:lvl1pPr>
              <a:defRPr sz="2000"/>
            </a:lvl1pPr>
            <a:lvl2pPr>
              <a:defRPr sz="20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2D0978DE-5558-49BD-9C7B-30DB33212387}"/>
              </a:ext>
            </a:extLst>
          </p:cNvPr>
          <p:cNvSpPr>
            <a:spLocks noGrp="1"/>
          </p:cNvSpPr>
          <p:nvPr>
            <p:ph type="body" sz="quarter" idx="10" hasCustomPrompt="1"/>
          </p:nvPr>
        </p:nvSpPr>
        <p:spPr>
          <a:xfrm>
            <a:off x="609441" y="843089"/>
            <a:ext cx="10972800" cy="457200"/>
          </a:xfrm>
        </p:spPr>
        <p:txBody>
          <a:bodyPr/>
          <a:lstStyle>
            <a:lvl1pPr marL="0" indent="0">
              <a:buNone/>
              <a:defRPr/>
            </a:lvl1pPr>
          </a:lstStyle>
          <a:p>
            <a:pPr lvl="0"/>
            <a:r>
              <a:rPr lang="en-US" dirty="0"/>
              <a:t>Subtitle</a:t>
            </a:r>
          </a:p>
        </p:txBody>
      </p:sp>
      <p:sp>
        <p:nvSpPr>
          <p:cNvPr id="8" name="Rectangle 7" hidden="1">
            <a:extLst>
              <a:ext uri="{FF2B5EF4-FFF2-40B4-BE49-F238E27FC236}">
                <a16:creationId xmlns:a16="http://schemas.microsoft.com/office/drawing/2014/main" id="{73C8AFCE-9197-4EED-89BC-34B88FA72966}"/>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9" name="Rectangle 8" hidden="1">
            <a:extLst>
              <a:ext uri="{FF2B5EF4-FFF2-40B4-BE49-F238E27FC236}">
                <a16:creationId xmlns:a16="http://schemas.microsoft.com/office/drawing/2014/main" id="{F4C424C9-04A1-4D08-9A87-4C9CA16E6323}"/>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87617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534584"/>
            <a:ext cx="347472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8" y="2175934"/>
            <a:ext cx="3474720" cy="3949700"/>
          </a:xfrm>
          <a:ln w="12700">
            <a:solidFill>
              <a:schemeClr val="accent1"/>
            </a:solidFill>
          </a:ln>
        </p:spPr>
        <p:txBody>
          <a:bodyPr lIns="91440" tIns="91440" rIns="91440" bIns="91440">
            <a:normAutofit/>
          </a:bodyPr>
          <a:lstStyle>
            <a:lvl1pPr marL="228600" indent="-228600">
              <a:defRPr sz="2000"/>
            </a:lvl1pPr>
            <a:lvl2pPr marL="457200" indent="-228600">
              <a:defRPr sz="2000"/>
            </a:lvl2pPr>
            <a:lvl3pPr marL="685800" indent="-228600">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57052" y="1534584"/>
            <a:ext cx="347472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4357052" y="2175934"/>
            <a:ext cx="3474720" cy="3949700"/>
          </a:xfrm>
          <a:ln w="12700">
            <a:solidFill>
              <a:schemeClr val="accent1"/>
            </a:solidFill>
          </a:ln>
        </p:spPr>
        <p:txBody>
          <a:bodyPr lIns="91440" tIns="91440" rIns="91440" bIns="91440">
            <a:normAutofit/>
          </a:bodyPr>
          <a:lstStyle>
            <a:lvl1pPr marL="228600" indent="-228600">
              <a:defRPr sz="2000"/>
            </a:lvl1pPr>
            <a:lvl2pPr marL="457200" indent="-228600">
              <a:defRPr sz="2000"/>
            </a:lvl2pPr>
            <a:lvl3pPr marL="685800" indent="-228600">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2D0978DE-5558-49BD-9C7B-30DB33212387}"/>
              </a:ext>
            </a:extLst>
          </p:cNvPr>
          <p:cNvSpPr>
            <a:spLocks noGrp="1"/>
          </p:cNvSpPr>
          <p:nvPr>
            <p:ph type="body" sz="quarter" idx="10" hasCustomPrompt="1"/>
          </p:nvPr>
        </p:nvSpPr>
        <p:spPr>
          <a:xfrm>
            <a:off x="609441" y="843089"/>
            <a:ext cx="10972800" cy="457200"/>
          </a:xfrm>
        </p:spPr>
        <p:txBody>
          <a:bodyPr/>
          <a:lstStyle>
            <a:lvl1pPr marL="0" indent="0">
              <a:buNone/>
              <a:defRPr/>
            </a:lvl1pPr>
          </a:lstStyle>
          <a:p>
            <a:pPr lvl="0"/>
            <a:r>
              <a:rPr lang="en-US" dirty="0"/>
              <a:t>Subtitle</a:t>
            </a:r>
          </a:p>
        </p:txBody>
      </p:sp>
      <p:sp>
        <p:nvSpPr>
          <p:cNvPr id="8" name="Text Placeholder 4">
            <a:extLst>
              <a:ext uri="{FF2B5EF4-FFF2-40B4-BE49-F238E27FC236}">
                <a16:creationId xmlns:a16="http://schemas.microsoft.com/office/drawing/2014/main" id="{AB076555-D716-41D0-B60A-84FD7C673430}"/>
              </a:ext>
            </a:extLst>
          </p:cNvPr>
          <p:cNvSpPr>
            <a:spLocks noGrp="1"/>
          </p:cNvSpPr>
          <p:nvPr>
            <p:ph type="body" sz="quarter" idx="11"/>
          </p:nvPr>
        </p:nvSpPr>
        <p:spPr>
          <a:xfrm>
            <a:off x="7955216" y="1534584"/>
            <a:ext cx="347472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a:extLst>
              <a:ext uri="{FF2B5EF4-FFF2-40B4-BE49-F238E27FC236}">
                <a16:creationId xmlns:a16="http://schemas.microsoft.com/office/drawing/2014/main" id="{C1168A5C-9E6F-43B8-B681-DD1C9A96591A}"/>
              </a:ext>
            </a:extLst>
          </p:cNvPr>
          <p:cNvSpPr>
            <a:spLocks noGrp="1"/>
          </p:cNvSpPr>
          <p:nvPr>
            <p:ph sz="quarter" idx="12" hasCustomPrompt="1"/>
          </p:nvPr>
        </p:nvSpPr>
        <p:spPr>
          <a:xfrm>
            <a:off x="7955216" y="2175934"/>
            <a:ext cx="3474720" cy="3949700"/>
          </a:xfrm>
          <a:ln w="12700">
            <a:solidFill>
              <a:schemeClr val="accent1"/>
            </a:solidFill>
          </a:ln>
        </p:spPr>
        <p:txBody>
          <a:bodyPr lIns="91440" tIns="91440" rIns="91440" bIns="91440">
            <a:normAutofit/>
          </a:bodyPr>
          <a:lstStyle>
            <a:lvl1pPr marL="228600" indent="-228600">
              <a:defRPr sz="2000"/>
            </a:lvl1pPr>
            <a:lvl2pPr marL="457200" indent="-228600">
              <a:defRPr sz="2000"/>
            </a:lvl2pPr>
            <a:lvl3pPr marL="685800" indent="-228600">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p:txBody>
      </p:sp>
      <p:sp>
        <p:nvSpPr>
          <p:cNvPr id="10" name="Rectangle 9" hidden="1">
            <a:extLst>
              <a:ext uri="{FF2B5EF4-FFF2-40B4-BE49-F238E27FC236}">
                <a16:creationId xmlns:a16="http://schemas.microsoft.com/office/drawing/2014/main" id="{4488A6EC-EBF7-461B-89EA-5B6D13F174D2}"/>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1" name="Rectangle 10" hidden="1">
            <a:extLst>
              <a:ext uri="{FF2B5EF4-FFF2-40B4-BE49-F238E27FC236}">
                <a16:creationId xmlns:a16="http://schemas.microsoft.com/office/drawing/2014/main" id="{950FEB74-CC8D-4795-8F17-3E3A35038F94}"/>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75800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9" y="1534584"/>
            <a:ext cx="24688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9" y="2175934"/>
            <a:ext cx="2468880" cy="3949700"/>
          </a:xfrm>
          <a:ln w="12700">
            <a:solidFill>
              <a:schemeClr val="accent1"/>
            </a:solidFill>
          </a:ln>
        </p:spPr>
        <p:txBody>
          <a:bodyPr lIns="91440" tIns="91440" rIns="91440" bIns="91440">
            <a:norm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3492945" y="1534584"/>
            <a:ext cx="24688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3492945" y="2175934"/>
            <a:ext cx="2468880" cy="3949700"/>
          </a:xfrm>
          <a:ln w="12700">
            <a:solidFill>
              <a:schemeClr val="accent1"/>
            </a:solidFill>
          </a:ln>
        </p:spPr>
        <p:txBody>
          <a:bodyPr lIns="91440" tIns="91440" rIns="91440" bIns="91440">
            <a:norm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7" name="Text Placeholder 3">
            <a:extLst>
              <a:ext uri="{FF2B5EF4-FFF2-40B4-BE49-F238E27FC236}">
                <a16:creationId xmlns:a16="http://schemas.microsoft.com/office/drawing/2014/main" id="{2D0978DE-5558-49BD-9C7B-30DB33212387}"/>
              </a:ext>
            </a:extLst>
          </p:cNvPr>
          <p:cNvSpPr>
            <a:spLocks noGrp="1"/>
          </p:cNvSpPr>
          <p:nvPr>
            <p:ph type="body" sz="quarter" idx="10" hasCustomPrompt="1"/>
          </p:nvPr>
        </p:nvSpPr>
        <p:spPr>
          <a:xfrm>
            <a:off x="609441" y="843089"/>
            <a:ext cx="10972800" cy="457200"/>
          </a:xfrm>
        </p:spPr>
        <p:txBody>
          <a:bodyPr/>
          <a:lstStyle>
            <a:lvl1pPr marL="0" indent="0">
              <a:buNone/>
              <a:defRPr/>
            </a:lvl1pPr>
          </a:lstStyle>
          <a:p>
            <a:pPr lvl="0"/>
            <a:r>
              <a:rPr lang="en-US" dirty="0"/>
              <a:t>Subtitle</a:t>
            </a:r>
          </a:p>
        </p:txBody>
      </p:sp>
      <p:sp>
        <p:nvSpPr>
          <p:cNvPr id="8" name="Text Placeholder 4">
            <a:extLst>
              <a:ext uri="{FF2B5EF4-FFF2-40B4-BE49-F238E27FC236}">
                <a16:creationId xmlns:a16="http://schemas.microsoft.com/office/drawing/2014/main" id="{AB076555-D716-41D0-B60A-84FD7C673430}"/>
              </a:ext>
            </a:extLst>
          </p:cNvPr>
          <p:cNvSpPr>
            <a:spLocks noGrp="1"/>
          </p:cNvSpPr>
          <p:nvPr>
            <p:ph type="body" sz="quarter" idx="11"/>
          </p:nvPr>
        </p:nvSpPr>
        <p:spPr>
          <a:xfrm>
            <a:off x="6227001" y="1534584"/>
            <a:ext cx="24688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a:extLst>
              <a:ext uri="{FF2B5EF4-FFF2-40B4-BE49-F238E27FC236}">
                <a16:creationId xmlns:a16="http://schemas.microsoft.com/office/drawing/2014/main" id="{C1168A5C-9E6F-43B8-B681-DD1C9A96591A}"/>
              </a:ext>
            </a:extLst>
          </p:cNvPr>
          <p:cNvSpPr>
            <a:spLocks noGrp="1"/>
          </p:cNvSpPr>
          <p:nvPr>
            <p:ph sz="quarter" idx="12" hasCustomPrompt="1"/>
          </p:nvPr>
        </p:nvSpPr>
        <p:spPr>
          <a:xfrm>
            <a:off x="6227001" y="2175934"/>
            <a:ext cx="2468880" cy="3949700"/>
          </a:xfrm>
          <a:ln w="12700">
            <a:solidFill>
              <a:schemeClr val="accent1"/>
            </a:solidFill>
          </a:ln>
        </p:spPr>
        <p:txBody>
          <a:bodyPr lIns="91440" tIns="91440" rIns="91440" bIns="91440">
            <a:norm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11" name="Text Placeholder 4">
            <a:extLst>
              <a:ext uri="{FF2B5EF4-FFF2-40B4-BE49-F238E27FC236}">
                <a16:creationId xmlns:a16="http://schemas.microsoft.com/office/drawing/2014/main" id="{FA4ED9F7-F082-4889-8826-B6D84AD08F6E}"/>
              </a:ext>
            </a:extLst>
          </p:cNvPr>
          <p:cNvSpPr>
            <a:spLocks noGrp="1"/>
          </p:cNvSpPr>
          <p:nvPr>
            <p:ph type="body" sz="quarter" idx="13"/>
          </p:nvPr>
        </p:nvSpPr>
        <p:spPr>
          <a:xfrm>
            <a:off x="8961057" y="1534584"/>
            <a:ext cx="2468880" cy="641349"/>
          </a:xfrm>
          <a:solidFill>
            <a:schemeClr val="accent1"/>
          </a:solidFill>
          <a:ln w="12700">
            <a:solidFill>
              <a:schemeClr val="accent1"/>
            </a:solidFill>
          </a:ln>
        </p:spPr>
        <p:txBody>
          <a:bodyPr lIns="91440" tIns="91440" rIns="91440" bIns="91440" anchor="ctr">
            <a:norm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2" name="Content Placeholder 5">
            <a:extLst>
              <a:ext uri="{FF2B5EF4-FFF2-40B4-BE49-F238E27FC236}">
                <a16:creationId xmlns:a16="http://schemas.microsoft.com/office/drawing/2014/main" id="{7CCF6599-716D-440C-AD21-0BA78BDC12D8}"/>
              </a:ext>
            </a:extLst>
          </p:cNvPr>
          <p:cNvSpPr>
            <a:spLocks noGrp="1"/>
          </p:cNvSpPr>
          <p:nvPr>
            <p:ph sz="quarter" idx="14" hasCustomPrompt="1"/>
          </p:nvPr>
        </p:nvSpPr>
        <p:spPr>
          <a:xfrm>
            <a:off x="8961056" y="2175934"/>
            <a:ext cx="2468880" cy="3949700"/>
          </a:xfrm>
          <a:ln w="12700">
            <a:solidFill>
              <a:schemeClr val="accent1"/>
            </a:solidFill>
          </a:ln>
        </p:spPr>
        <p:txBody>
          <a:bodyPr lIns="91440" tIns="91440" rIns="91440" bIns="91440">
            <a:norm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13" name="Rectangle 12" hidden="1">
            <a:extLst>
              <a:ext uri="{FF2B5EF4-FFF2-40B4-BE49-F238E27FC236}">
                <a16:creationId xmlns:a16="http://schemas.microsoft.com/office/drawing/2014/main" id="{5E966AEC-7880-4F98-96AC-EEA745F1E479}"/>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4" name="Rectangle 13" hidden="1">
            <a:extLst>
              <a:ext uri="{FF2B5EF4-FFF2-40B4-BE49-F238E27FC236}">
                <a16:creationId xmlns:a16="http://schemas.microsoft.com/office/drawing/2014/main" id="{E6733A0E-8F8D-49F9-948C-9A610C2890FA}"/>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405204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104900"/>
            <a:ext cx="5212080" cy="457200"/>
          </a:xfrm>
          <a:solidFill>
            <a:schemeClr val="accent1"/>
          </a:solidFill>
          <a:ln w="12700">
            <a:solidFill>
              <a:schemeClr val="accent1"/>
            </a:solidFill>
          </a:ln>
        </p:spPr>
        <p:txBody>
          <a:bodyPr lIns="91440" tIns="91440" rIns="91440" bIns="91440" anchor="ctr">
            <a:no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758888" y="1562100"/>
            <a:ext cx="5212080" cy="1921510"/>
          </a:xfrm>
          <a:ln w="12700">
            <a:solidFill>
              <a:schemeClr val="accent1"/>
            </a:solidFill>
          </a:ln>
        </p:spPr>
        <p:txBody>
          <a:bodyPr lIns="91440" tIns="91440" rIns="91440" bIns="91440">
            <a:no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217856" y="1104900"/>
            <a:ext cx="5212080" cy="457200"/>
          </a:xfrm>
          <a:solidFill>
            <a:schemeClr val="accent1"/>
          </a:solidFill>
          <a:ln w="12700">
            <a:solidFill>
              <a:schemeClr val="accent1"/>
            </a:solidFill>
          </a:ln>
        </p:spPr>
        <p:txBody>
          <a:bodyPr lIns="91440" tIns="91440" rIns="91440" bIns="91440" anchor="ctr">
            <a:no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17856" y="1562100"/>
            <a:ext cx="5212080" cy="1921510"/>
          </a:xfrm>
          <a:ln w="12700">
            <a:solidFill>
              <a:schemeClr val="accent1"/>
            </a:solidFill>
          </a:ln>
        </p:spPr>
        <p:txBody>
          <a:bodyPr lIns="91440" tIns="91440" rIns="91440" bIns="91440">
            <a:no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8" name="Text Placeholder 4">
            <a:extLst>
              <a:ext uri="{FF2B5EF4-FFF2-40B4-BE49-F238E27FC236}">
                <a16:creationId xmlns:a16="http://schemas.microsoft.com/office/drawing/2014/main" id="{AB076555-D716-41D0-B60A-84FD7C673430}"/>
              </a:ext>
            </a:extLst>
          </p:cNvPr>
          <p:cNvSpPr>
            <a:spLocks noGrp="1"/>
          </p:cNvSpPr>
          <p:nvPr>
            <p:ph type="body" sz="quarter" idx="11"/>
          </p:nvPr>
        </p:nvSpPr>
        <p:spPr>
          <a:xfrm>
            <a:off x="758888" y="3750666"/>
            <a:ext cx="5212080" cy="457200"/>
          </a:xfrm>
          <a:solidFill>
            <a:schemeClr val="accent1"/>
          </a:solidFill>
          <a:ln w="12700">
            <a:solidFill>
              <a:schemeClr val="accent1"/>
            </a:solidFill>
          </a:ln>
        </p:spPr>
        <p:txBody>
          <a:bodyPr lIns="91440" tIns="91440" rIns="91440" bIns="91440" anchor="ctr">
            <a:no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a:extLst>
              <a:ext uri="{FF2B5EF4-FFF2-40B4-BE49-F238E27FC236}">
                <a16:creationId xmlns:a16="http://schemas.microsoft.com/office/drawing/2014/main" id="{C1168A5C-9E6F-43B8-B681-DD1C9A96591A}"/>
              </a:ext>
            </a:extLst>
          </p:cNvPr>
          <p:cNvSpPr>
            <a:spLocks noGrp="1"/>
          </p:cNvSpPr>
          <p:nvPr>
            <p:ph sz="quarter" idx="12" hasCustomPrompt="1"/>
          </p:nvPr>
        </p:nvSpPr>
        <p:spPr>
          <a:xfrm>
            <a:off x="758888" y="4207866"/>
            <a:ext cx="5212080" cy="1921510"/>
          </a:xfrm>
          <a:ln w="12700">
            <a:solidFill>
              <a:schemeClr val="accent1"/>
            </a:solidFill>
          </a:ln>
        </p:spPr>
        <p:txBody>
          <a:bodyPr lIns="91440" tIns="91440" rIns="91440" bIns="91440">
            <a:no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11" name="Text Placeholder 4">
            <a:extLst>
              <a:ext uri="{FF2B5EF4-FFF2-40B4-BE49-F238E27FC236}">
                <a16:creationId xmlns:a16="http://schemas.microsoft.com/office/drawing/2014/main" id="{FA4ED9F7-F082-4889-8826-B6D84AD08F6E}"/>
              </a:ext>
            </a:extLst>
          </p:cNvPr>
          <p:cNvSpPr>
            <a:spLocks noGrp="1"/>
          </p:cNvSpPr>
          <p:nvPr>
            <p:ph type="body" sz="quarter" idx="13"/>
          </p:nvPr>
        </p:nvSpPr>
        <p:spPr>
          <a:xfrm>
            <a:off x="6217856" y="3750666"/>
            <a:ext cx="5212080" cy="457200"/>
          </a:xfrm>
          <a:solidFill>
            <a:schemeClr val="accent1"/>
          </a:solidFill>
          <a:ln w="12700">
            <a:solidFill>
              <a:schemeClr val="accent1"/>
            </a:solidFill>
          </a:ln>
        </p:spPr>
        <p:txBody>
          <a:bodyPr lIns="91440" tIns="91440" rIns="91440" bIns="91440" anchor="ctr">
            <a:noAutofit/>
          </a:bodyPr>
          <a:lstStyle>
            <a:lvl1pPr marL="0" indent="0">
              <a:buNone/>
              <a:defRPr sz="20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2" name="Content Placeholder 5">
            <a:extLst>
              <a:ext uri="{FF2B5EF4-FFF2-40B4-BE49-F238E27FC236}">
                <a16:creationId xmlns:a16="http://schemas.microsoft.com/office/drawing/2014/main" id="{7CCF6599-716D-440C-AD21-0BA78BDC12D8}"/>
              </a:ext>
            </a:extLst>
          </p:cNvPr>
          <p:cNvSpPr>
            <a:spLocks noGrp="1"/>
          </p:cNvSpPr>
          <p:nvPr>
            <p:ph sz="quarter" idx="14" hasCustomPrompt="1"/>
          </p:nvPr>
        </p:nvSpPr>
        <p:spPr>
          <a:xfrm>
            <a:off x="6217856" y="4207866"/>
            <a:ext cx="5212080" cy="1921510"/>
          </a:xfrm>
          <a:ln w="12700">
            <a:solidFill>
              <a:schemeClr val="accent1"/>
            </a:solidFill>
          </a:ln>
        </p:spPr>
        <p:txBody>
          <a:bodyPr lIns="91440" tIns="91440" rIns="91440" bIns="91440">
            <a:noAutofit/>
          </a:bodyPr>
          <a:lstStyle>
            <a:lvl1pPr marL="228600" indent="-228600">
              <a:defRPr sz="1600"/>
            </a:lvl1pPr>
            <a:lvl2pPr marL="457200" indent="-228600">
              <a:defRPr sz="1600"/>
            </a:lvl2pPr>
            <a:lvl3pPr>
              <a:defRPr sz="2000"/>
            </a:lvl3pPr>
            <a:lvl4pPr>
              <a:defRPr sz="2000"/>
            </a:lvl4pPr>
            <a:lvl5pPr>
              <a:defRPr sz="2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p:txBody>
      </p:sp>
      <p:sp>
        <p:nvSpPr>
          <p:cNvPr id="13" name="Rectangle 12" hidden="1">
            <a:extLst>
              <a:ext uri="{FF2B5EF4-FFF2-40B4-BE49-F238E27FC236}">
                <a16:creationId xmlns:a16="http://schemas.microsoft.com/office/drawing/2014/main" id="{C36980AF-1927-45B1-8F29-6A62CC0F5EF5}"/>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4" name="Rectangle 13" hidden="1">
            <a:extLst>
              <a:ext uri="{FF2B5EF4-FFF2-40B4-BE49-F238E27FC236}">
                <a16:creationId xmlns:a16="http://schemas.microsoft.com/office/drawing/2014/main" id="{15F4403F-8D49-4596-B35F-11E4FF891751}"/>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345760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Boxes, 2 colors">
    <p:spTree>
      <p:nvGrpSpPr>
        <p:cNvPr id="1" name=""/>
        <p:cNvGrpSpPr/>
        <p:nvPr/>
      </p:nvGrpSpPr>
      <p:grpSpPr>
        <a:xfrm>
          <a:off x="0" y="0"/>
          <a:ext cx="0" cy="0"/>
          <a:chOff x="0" y="0"/>
          <a:chExt cx="0" cy="0"/>
        </a:xfrm>
      </p:grpSpPr>
      <p:sp>
        <p:nvSpPr>
          <p:cNvPr id="25" name="Content Placeholder 9">
            <a:extLst>
              <a:ext uri="{FF2B5EF4-FFF2-40B4-BE49-F238E27FC236}">
                <a16:creationId xmlns:a16="http://schemas.microsoft.com/office/drawing/2014/main" id="{0BFE8621-2AA5-4B81-A5A7-3D2D339B5329}"/>
              </a:ext>
            </a:extLst>
          </p:cNvPr>
          <p:cNvSpPr>
            <a:spLocks noGrp="1"/>
          </p:cNvSpPr>
          <p:nvPr>
            <p:ph sz="quarter" idx="28"/>
          </p:nvPr>
        </p:nvSpPr>
        <p:spPr>
          <a:xfrm>
            <a:off x="758888" y="4207866"/>
            <a:ext cx="2468880" cy="1920240"/>
          </a:xfrm>
          <a:ln w="12700">
            <a:solidFill>
              <a:schemeClr val="accent1"/>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888" y="1104900"/>
            <a:ext cx="2468880" cy="457200"/>
          </a:xfrm>
          <a:solidFill>
            <a:schemeClr val="accent3"/>
          </a:solidFill>
          <a:ln w="12700">
            <a:solidFill>
              <a:srgbClr val="F39E1E"/>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5" name="Text Placeholder 4"/>
          <p:cNvSpPr>
            <a:spLocks noGrp="1"/>
          </p:cNvSpPr>
          <p:nvPr>
            <p:ph type="body" sz="quarter" idx="3"/>
          </p:nvPr>
        </p:nvSpPr>
        <p:spPr>
          <a:xfrm>
            <a:off x="3492944" y="1104900"/>
            <a:ext cx="2468880" cy="457200"/>
          </a:xfrm>
          <a:solidFill>
            <a:schemeClr val="accent3"/>
          </a:solidFill>
          <a:ln w="12700">
            <a:solidFill>
              <a:srgbClr val="F39E1E"/>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8" name="Text Placeholder 4">
            <a:extLst>
              <a:ext uri="{FF2B5EF4-FFF2-40B4-BE49-F238E27FC236}">
                <a16:creationId xmlns:a16="http://schemas.microsoft.com/office/drawing/2014/main" id="{AB076555-D716-41D0-B60A-84FD7C673430}"/>
              </a:ext>
            </a:extLst>
          </p:cNvPr>
          <p:cNvSpPr>
            <a:spLocks noGrp="1"/>
          </p:cNvSpPr>
          <p:nvPr>
            <p:ph type="body" sz="quarter" idx="11"/>
          </p:nvPr>
        </p:nvSpPr>
        <p:spPr>
          <a:xfrm>
            <a:off x="758888" y="3750666"/>
            <a:ext cx="2468880" cy="457200"/>
          </a:xfrm>
          <a:solidFill>
            <a:schemeClr val="accent1"/>
          </a:solidFill>
          <a:ln w="12700">
            <a:solidFill>
              <a:schemeClr val="accent1"/>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1" name="Text Placeholder 4">
            <a:extLst>
              <a:ext uri="{FF2B5EF4-FFF2-40B4-BE49-F238E27FC236}">
                <a16:creationId xmlns:a16="http://schemas.microsoft.com/office/drawing/2014/main" id="{FA4ED9F7-F082-4889-8826-B6D84AD08F6E}"/>
              </a:ext>
            </a:extLst>
          </p:cNvPr>
          <p:cNvSpPr>
            <a:spLocks noGrp="1"/>
          </p:cNvSpPr>
          <p:nvPr>
            <p:ph type="body" sz="quarter" idx="13"/>
          </p:nvPr>
        </p:nvSpPr>
        <p:spPr>
          <a:xfrm>
            <a:off x="3492944" y="3750666"/>
            <a:ext cx="2468880" cy="457200"/>
          </a:xfrm>
          <a:solidFill>
            <a:schemeClr val="accent1"/>
          </a:solidFill>
          <a:ln w="12700">
            <a:solidFill>
              <a:schemeClr val="accent1"/>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4" name="Text Placeholder 2">
            <a:extLst>
              <a:ext uri="{FF2B5EF4-FFF2-40B4-BE49-F238E27FC236}">
                <a16:creationId xmlns:a16="http://schemas.microsoft.com/office/drawing/2014/main" id="{BEF7E786-CB63-46E1-BA56-21F79D81C2EC}"/>
              </a:ext>
            </a:extLst>
          </p:cNvPr>
          <p:cNvSpPr>
            <a:spLocks noGrp="1"/>
          </p:cNvSpPr>
          <p:nvPr>
            <p:ph type="body" idx="16"/>
          </p:nvPr>
        </p:nvSpPr>
        <p:spPr>
          <a:xfrm>
            <a:off x="6227000" y="1104900"/>
            <a:ext cx="2468880" cy="457200"/>
          </a:xfrm>
          <a:solidFill>
            <a:schemeClr val="accent3"/>
          </a:solidFill>
          <a:ln w="12700">
            <a:solidFill>
              <a:srgbClr val="F39E1E"/>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6" name="Text Placeholder 4">
            <a:extLst>
              <a:ext uri="{FF2B5EF4-FFF2-40B4-BE49-F238E27FC236}">
                <a16:creationId xmlns:a16="http://schemas.microsoft.com/office/drawing/2014/main" id="{817B2C8A-85EC-4261-BA02-7ADEEB25243D}"/>
              </a:ext>
            </a:extLst>
          </p:cNvPr>
          <p:cNvSpPr>
            <a:spLocks noGrp="1"/>
          </p:cNvSpPr>
          <p:nvPr>
            <p:ph type="body" sz="quarter" idx="18"/>
          </p:nvPr>
        </p:nvSpPr>
        <p:spPr>
          <a:xfrm>
            <a:off x="8961056" y="1104900"/>
            <a:ext cx="2468880" cy="457200"/>
          </a:xfrm>
          <a:solidFill>
            <a:schemeClr val="accent3"/>
          </a:solidFill>
          <a:ln w="12700">
            <a:solidFill>
              <a:srgbClr val="F39E1E"/>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8" name="Text Placeholder 4">
            <a:extLst>
              <a:ext uri="{FF2B5EF4-FFF2-40B4-BE49-F238E27FC236}">
                <a16:creationId xmlns:a16="http://schemas.microsoft.com/office/drawing/2014/main" id="{B7ADE219-0A07-4085-938B-5DCF30234FEC}"/>
              </a:ext>
            </a:extLst>
          </p:cNvPr>
          <p:cNvSpPr>
            <a:spLocks noGrp="1"/>
          </p:cNvSpPr>
          <p:nvPr>
            <p:ph type="body" sz="quarter" idx="20"/>
          </p:nvPr>
        </p:nvSpPr>
        <p:spPr>
          <a:xfrm>
            <a:off x="6227000" y="3750666"/>
            <a:ext cx="2468880" cy="457200"/>
          </a:xfrm>
          <a:solidFill>
            <a:schemeClr val="accent1"/>
          </a:solidFill>
          <a:ln w="12700">
            <a:solidFill>
              <a:schemeClr val="accent1"/>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20" name="Text Placeholder 4">
            <a:extLst>
              <a:ext uri="{FF2B5EF4-FFF2-40B4-BE49-F238E27FC236}">
                <a16:creationId xmlns:a16="http://schemas.microsoft.com/office/drawing/2014/main" id="{E3E9113C-C0B5-4073-B31B-03CA4F8C7B39}"/>
              </a:ext>
            </a:extLst>
          </p:cNvPr>
          <p:cNvSpPr>
            <a:spLocks noGrp="1"/>
          </p:cNvSpPr>
          <p:nvPr>
            <p:ph type="body" sz="quarter" idx="22"/>
          </p:nvPr>
        </p:nvSpPr>
        <p:spPr>
          <a:xfrm>
            <a:off x="8961056" y="3750666"/>
            <a:ext cx="2468880" cy="457200"/>
          </a:xfrm>
          <a:solidFill>
            <a:schemeClr val="accent1"/>
          </a:solidFill>
          <a:ln w="12700">
            <a:solidFill>
              <a:schemeClr val="accent1"/>
            </a:solidFill>
          </a:ln>
        </p:spPr>
        <p:txBody>
          <a:bodyPr lIns="91440" tIns="91440" rIns="91440" bIns="91440" anchor="ctr">
            <a:noAutofit/>
          </a:bodyPr>
          <a:lstStyle>
            <a:lvl1pPr marL="0" indent="0">
              <a:buNone/>
              <a:defRPr sz="18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0" name="Content Placeholder 9">
            <a:extLst>
              <a:ext uri="{FF2B5EF4-FFF2-40B4-BE49-F238E27FC236}">
                <a16:creationId xmlns:a16="http://schemas.microsoft.com/office/drawing/2014/main" id="{579EAB04-214A-4F91-9431-48F900BC90BB}"/>
              </a:ext>
            </a:extLst>
          </p:cNvPr>
          <p:cNvSpPr>
            <a:spLocks noGrp="1"/>
          </p:cNvSpPr>
          <p:nvPr>
            <p:ph sz="quarter" idx="24"/>
          </p:nvPr>
        </p:nvSpPr>
        <p:spPr>
          <a:xfrm>
            <a:off x="758888" y="1562100"/>
            <a:ext cx="2468880" cy="1920240"/>
          </a:xfrm>
          <a:ln w="12700">
            <a:solidFill>
              <a:schemeClr val="accent3"/>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2" name="Content Placeholder 9">
            <a:extLst>
              <a:ext uri="{FF2B5EF4-FFF2-40B4-BE49-F238E27FC236}">
                <a16:creationId xmlns:a16="http://schemas.microsoft.com/office/drawing/2014/main" id="{68218DAB-CAF0-4DDD-8456-0A5A1E81C160}"/>
              </a:ext>
            </a:extLst>
          </p:cNvPr>
          <p:cNvSpPr>
            <a:spLocks noGrp="1"/>
          </p:cNvSpPr>
          <p:nvPr>
            <p:ph sz="quarter" idx="25"/>
          </p:nvPr>
        </p:nvSpPr>
        <p:spPr>
          <a:xfrm>
            <a:off x="3492944" y="1562100"/>
            <a:ext cx="2468880" cy="1920240"/>
          </a:xfrm>
          <a:ln w="12700">
            <a:solidFill>
              <a:schemeClr val="accent3"/>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3" name="Content Placeholder 9">
            <a:extLst>
              <a:ext uri="{FF2B5EF4-FFF2-40B4-BE49-F238E27FC236}">
                <a16:creationId xmlns:a16="http://schemas.microsoft.com/office/drawing/2014/main" id="{30356976-E65F-40EE-B398-E9AF1302BD91}"/>
              </a:ext>
            </a:extLst>
          </p:cNvPr>
          <p:cNvSpPr>
            <a:spLocks noGrp="1"/>
          </p:cNvSpPr>
          <p:nvPr>
            <p:ph sz="quarter" idx="26"/>
          </p:nvPr>
        </p:nvSpPr>
        <p:spPr>
          <a:xfrm>
            <a:off x="6227000" y="1562100"/>
            <a:ext cx="2468880" cy="1920240"/>
          </a:xfrm>
          <a:ln w="12700">
            <a:solidFill>
              <a:schemeClr val="accent3"/>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4" name="Content Placeholder 9">
            <a:extLst>
              <a:ext uri="{FF2B5EF4-FFF2-40B4-BE49-F238E27FC236}">
                <a16:creationId xmlns:a16="http://schemas.microsoft.com/office/drawing/2014/main" id="{5B282618-CBB2-4EE7-846A-7C158EFE3CB8}"/>
              </a:ext>
            </a:extLst>
          </p:cNvPr>
          <p:cNvSpPr>
            <a:spLocks noGrp="1"/>
          </p:cNvSpPr>
          <p:nvPr>
            <p:ph sz="quarter" idx="27"/>
          </p:nvPr>
        </p:nvSpPr>
        <p:spPr>
          <a:xfrm>
            <a:off x="8961056" y="1562100"/>
            <a:ext cx="2468880" cy="1920240"/>
          </a:xfrm>
          <a:ln w="12700">
            <a:solidFill>
              <a:schemeClr val="accent3"/>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6" name="Content Placeholder 9">
            <a:extLst>
              <a:ext uri="{FF2B5EF4-FFF2-40B4-BE49-F238E27FC236}">
                <a16:creationId xmlns:a16="http://schemas.microsoft.com/office/drawing/2014/main" id="{3ECC2D9D-C729-4D5C-A3F7-07DFB9683E85}"/>
              </a:ext>
            </a:extLst>
          </p:cNvPr>
          <p:cNvSpPr>
            <a:spLocks noGrp="1"/>
          </p:cNvSpPr>
          <p:nvPr>
            <p:ph sz="quarter" idx="29"/>
          </p:nvPr>
        </p:nvSpPr>
        <p:spPr>
          <a:xfrm>
            <a:off x="3492944" y="4207866"/>
            <a:ext cx="2468880" cy="1920240"/>
          </a:xfrm>
          <a:ln w="12700">
            <a:solidFill>
              <a:schemeClr val="accent1"/>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7" name="Content Placeholder 9">
            <a:extLst>
              <a:ext uri="{FF2B5EF4-FFF2-40B4-BE49-F238E27FC236}">
                <a16:creationId xmlns:a16="http://schemas.microsoft.com/office/drawing/2014/main" id="{04C31991-8B51-4AA3-9A5B-E5BF634CB533}"/>
              </a:ext>
            </a:extLst>
          </p:cNvPr>
          <p:cNvSpPr>
            <a:spLocks noGrp="1"/>
          </p:cNvSpPr>
          <p:nvPr>
            <p:ph sz="quarter" idx="30"/>
          </p:nvPr>
        </p:nvSpPr>
        <p:spPr>
          <a:xfrm>
            <a:off x="6227000" y="4207866"/>
            <a:ext cx="2468880" cy="1920240"/>
          </a:xfrm>
          <a:ln w="12700">
            <a:solidFill>
              <a:schemeClr val="accent1"/>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28" name="Content Placeholder 9">
            <a:extLst>
              <a:ext uri="{FF2B5EF4-FFF2-40B4-BE49-F238E27FC236}">
                <a16:creationId xmlns:a16="http://schemas.microsoft.com/office/drawing/2014/main" id="{434BAEE4-CEEE-4454-9C98-8C43EB4589E4}"/>
              </a:ext>
            </a:extLst>
          </p:cNvPr>
          <p:cNvSpPr>
            <a:spLocks noGrp="1"/>
          </p:cNvSpPr>
          <p:nvPr>
            <p:ph sz="quarter" idx="31"/>
          </p:nvPr>
        </p:nvSpPr>
        <p:spPr>
          <a:xfrm>
            <a:off x="8961056" y="4207866"/>
            <a:ext cx="2468880" cy="1920240"/>
          </a:xfrm>
          <a:ln w="12700">
            <a:solidFill>
              <a:schemeClr val="accent1"/>
            </a:solidFill>
          </a:ln>
        </p:spPr>
        <p:txBody>
          <a:bodyPr lIns="91440" tIns="91440" rIns="91440" bIns="91440">
            <a:noAutofit/>
          </a:bodyPr>
          <a:lstStyle>
            <a:lvl1pPr marL="171450" indent="-171450">
              <a:spcBef>
                <a:spcPts val="1000"/>
              </a:spcBef>
              <a:buClr>
                <a:schemeClr val="accent1"/>
              </a:buClr>
              <a:defRPr sz="1200"/>
            </a:lvl1pPr>
            <a:lvl2pPr marL="342900" indent="-171450">
              <a:spcBef>
                <a:spcPts val="1000"/>
              </a:spcBef>
              <a:buClr>
                <a:schemeClr val="accent1"/>
              </a:buClr>
              <a:defRPr sz="12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p:txBody>
      </p:sp>
      <p:sp>
        <p:nvSpPr>
          <p:cNvPr id="19" name="Rectangle 18" hidden="1">
            <a:extLst>
              <a:ext uri="{FF2B5EF4-FFF2-40B4-BE49-F238E27FC236}">
                <a16:creationId xmlns:a16="http://schemas.microsoft.com/office/drawing/2014/main" id="{FD07C5B5-FA26-4559-8FE2-4BE06569D1D8}"/>
              </a:ext>
            </a:extLst>
          </p:cNvPr>
          <p:cNvSpPr/>
          <p:nvPr userDrawn="1">
            <p:custDataLst>
              <p:tags r:id="rId1"/>
            </p:custDataLst>
          </p:nvPr>
        </p:nvSpPr>
        <p:spPr>
          <a:xfrm>
            <a:off x="539489" y="723361"/>
            <a:ext cx="11117051" cy="5628801"/>
          </a:xfrm>
          <a:prstGeom prst="rect">
            <a:avLst/>
          </a:prstGeom>
          <a:solidFill>
            <a:srgbClr val="0081C6"/>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21" name="Rectangle 20" hidden="1">
            <a:extLst>
              <a:ext uri="{FF2B5EF4-FFF2-40B4-BE49-F238E27FC236}">
                <a16:creationId xmlns:a16="http://schemas.microsoft.com/office/drawing/2014/main" id="{2C3897F3-0A0B-4E84-A37D-ED16DBF19D00}"/>
              </a:ext>
            </a:extLst>
          </p:cNvPr>
          <p:cNvSpPr/>
          <p:nvPr userDrawn="1">
            <p:custDataLst>
              <p:tags r:id="rId2"/>
            </p:custDataLst>
          </p:nvPr>
        </p:nvSpPr>
        <p:spPr>
          <a:xfrm>
            <a:off x="470780" y="6367139"/>
            <a:ext cx="2625505" cy="344356"/>
          </a:xfrm>
          <a:prstGeom prst="rect">
            <a:avLst/>
          </a:prstGeom>
          <a:solidFill>
            <a:schemeClr val="accent5"/>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989144732"/>
      </p:ext>
    </p:extLst>
  </p:cSld>
  <p:clrMapOvr>
    <a:masterClrMapping/>
  </p:clrMapOvr>
  <p:extLst>
    <p:ext uri="{DCECCB84-F9BA-43D5-87BE-67443E8EF086}">
      <p15:sldGuideLst xmlns:p15="http://schemas.microsoft.com/office/powerpoint/2012/main">
        <p15:guide id="1" pos="71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44FB449-5B00-4AAD-A801-AD07154054B0}"/>
              </a:ext>
            </a:extLst>
          </p:cNvPr>
          <p:cNvSpPr>
            <a:spLocks noGrp="1"/>
          </p:cNvSpPr>
          <p:nvPr>
            <p:ph type="dt" sz="half" idx="2"/>
          </p:nvPr>
        </p:nvSpPr>
        <p:spPr>
          <a:xfrm>
            <a:off x="9447212" y="74010"/>
            <a:ext cx="2741613" cy="165326"/>
          </a:xfrm>
          <a:prstGeom prst="rect">
            <a:avLst/>
          </a:prstGeom>
        </p:spPr>
        <p:txBody>
          <a:bodyPr vert="horz" lIns="91440" tIns="45720" rIns="91440" bIns="45720" rtlCol="0" anchor="ctr"/>
          <a:lstStyle>
            <a:lvl1pPr algn="r">
              <a:defRPr sz="800">
                <a:solidFill>
                  <a:schemeClr val="bg2"/>
                </a:solidFill>
              </a:defRPr>
            </a:lvl1pPr>
          </a:lstStyle>
          <a:p>
            <a:fld id="{CD39AC56-95CE-4DE5-A4FD-9BB0219E899E}" type="datetimeFigureOut">
              <a:rPr lang="en-US" smtClean="0"/>
              <a:pPr/>
              <a:t>3/24/2021</a:t>
            </a:fld>
            <a:endParaRPr lang="en-US"/>
          </a:p>
        </p:txBody>
      </p:sp>
      <p:sp>
        <p:nvSpPr>
          <p:cNvPr id="2" name="Title Placeholder 1"/>
          <p:cNvSpPr>
            <a:spLocks noGrp="1"/>
          </p:cNvSpPr>
          <p:nvPr>
            <p:ph type="title"/>
          </p:nvPr>
        </p:nvSpPr>
        <p:spPr>
          <a:xfrm>
            <a:off x="609441" y="74010"/>
            <a:ext cx="10969943" cy="672095"/>
          </a:xfrm>
          <a:prstGeom prst="rect">
            <a:avLst/>
          </a:prstGeom>
        </p:spPr>
        <p:txBody>
          <a:bodyPr vert="horz" lIns="121899" tIns="60949" rIns="121899" bIns="60949" rtlCol="0" anchor="t">
            <a:noAutofit/>
          </a:bodyPr>
          <a:lstStyle/>
          <a:p>
            <a:pPr lvl="0"/>
            <a:endParaRPr lang="en-US" dirty="0"/>
          </a:p>
        </p:txBody>
      </p:sp>
      <p:sp>
        <p:nvSpPr>
          <p:cNvPr id="3" name="Text Placeholder 2"/>
          <p:cNvSpPr>
            <a:spLocks noGrp="1"/>
          </p:cNvSpPr>
          <p:nvPr>
            <p:ph type="body" idx="1"/>
          </p:nvPr>
        </p:nvSpPr>
        <p:spPr>
          <a:xfrm>
            <a:off x="609441" y="1105438"/>
            <a:ext cx="10969943" cy="5029200"/>
          </a:xfrm>
          <a:prstGeom prst="rect">
            <a:avLst/>
          </a:prstGeom>
        </p:spPr>
        <p:txBody>
          <a:bodyPr vert="horz" lIns="121899" tIns="60949" rIns="121899" bIns="60949"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1"/>
            <a:ext cx="12188825" cy="36576"/>
          </a:xfrm>
          <a:prstGeom prst="rect">
            <a:avLst/>
          </a:prstGeom>
          <a:solidFill>
            <a:srgbClr val="0182C8"/>
          </a:solidFill>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lvl="0" algn="ctr"/>
            <a:endParaRPr lang="en-US" dirty="0"/>
          </a:p>
        </p:txBody>
      </p:sp>
      <p:sp>
        <p:nvSpPr>
          <p:cNvPr id="6" name="TextBox 5"/>
          <p:cNvSpPr txBox="1"/>
          <p:nvPr/>
        </p:nvSpPr>
        <p:spPr>
          <a:xfrm>
            <a:off x="400234" y="6337396"/>
            <a:ext cx="11492338" cy="307754"/>
          </a:xfrm>
          <a:prstGeom prst="rect">
            <a:avLst/>
          </a:prstGeom>
          <a:noFill/>
        </p:spPr>
        <p:txBody>
          <a:bodyPr wrap="square" lIns="121899" tIns="60949" rIns="121899" bIns="60949"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Arial"/>
                <a:cs typeface="Arial"/>
              </a:rPr>
              <a:t>© 2021 The Alexander</a:t>
            </a:r>
            <a:r>
              <a:rPr lang="en-US" sz="1200" baseline="0" dirty="0">
                <a:solidFill>
                  <a:schemeClr val="bg2"/>
                </a:solidFill>
                <a:latin typeface="Arial"/>
                <a:cs typeface="Arial"/>
              </a:rPr>
              <a:t> Group, Inc.</a:t>
            </a:r>
            <a:r>
              <a:rPr lang="en-US" sz="1200" baseline="30000" dirty="0">
                <a:solidFill>
                  <a:schemeClr val="bg2"/>
                </a:solidFill>
                <a:latin typeface="Arial"/>
                <a:cs typeface="Arial"/>
              </a:rPr>
              <a:t>® 															</a:t>
            </a:r>
            <a:fld id="{BD54A5BC-2BFC-5041-A883-2910A0319EA5}" type="slidenum">
              <a:rPr lang="en-US" sz="1200" smtClean="0">
                <a:solidFill>
                  <a:schemeClr val="bg2"/>
                </a:solidFill>
              </a:rPr>
              <a:pPr marL="0" marR="0" lvl="0" indent="0" algn="l" defTabSz="609493" rtl="0" eaLnBrk="1" fontAlgn="auto" latinLnBrk="0" hangingPunct="1">
                <a:lnSpc>
                  <a:spcPct val="100000"/>
                </a:lnSpc>
                <a:spcBef>
                  <a:spcPts val="0"/>
                </a:spcBef>
                <a:spcAft>
                  <a:spcPts val="0"/>
                </a:spcAft>
                <a:buClrTx/>
                <a:buSzTx/>
                <a:buFontTx/>
                <a:buNone/>
                <a:tabLst/>
                <a:defRPr/>
              </a:pPr>
              <a:t>‹#›</a:t>
            </a:fld>
            <a:r>
              <a:rPr lang="en-US" sz="1200" baseline="0" dirty="0">
                <a:solidFill>
                  <a:schemeClr val="bg2"/>
                </a:solidFill>
                <a:latin typeface="+mn-lt"/>
                <a:cs typeface="Arial"/>
              </a:rPr>
              <a:t> </a:t>
            </a:r>
            <a:endParaRPr lang="en-US" sz="1200" baseline="30000" dirty="0">
              <a:solidFill>
                <a:schemeClr val="bg2"/>
              </a:solidFill>
              <a:latin typeface="+mn-lt"/>
              <a:cs typeface="Arial"/>
            </a:endParaRPr>
          </a:p>
        </p:txBody>
      </p:sp>
      <p:sp>
        <p:nvSpPr>
          <p:cNvPr id="4" name="Footer Placeholder 3">
            <a:extLst>
              <a:ext uri="{FF2B5EF4-FFF2-40B4-BE49-F238E27FC236}">
                <a16:creationId xmlns:a16="http://schemas.microsoft.com/office/drawing/2014/main" id="{8E327F56-B9E0-474B-B0FB-73A15F7EF81D}"/>
              </a:ext>
            </a:extLst>
          </p:cNvPr>
          <p:cNvSpPr>
            <a:spLocks noGrp="1"/>
          </p:cNvSpPr>
          <p:nvPr>
            <p:ph type="ftr" sz="quarter" idx="3"/>
          </p:nvPr>
        </p:nvSpPr>
        <p:spPr>
          <a:xfrm>
            <a:off x="3557631" y="6337396"/>
            <a:ext cx="5073564" cy="30775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8" name="empower - DO NOT DELETE!!!" hidden="1">
            <a:extLst>
              <a:ext uri="{FF2B5EF4-FFF2-40B4-BE49-F238E27FC236}">
                <a16:creationId xmlns:a16="http://schemas.microsoft.com/office/drawing/2014/main" id="{89346B6E-2A1D-4040-8F20-67F93391B7F3}"/>
              </a:ext>
            </a:extLst>
          </p:cNvPr>
          <p:cNvSpPr/>
          <p:nvPr userDrawn="1">
            <p:custDataLst>
              <p:tags r:id="rId24"/>
            </p:custDataLst>
          </p:nvPr>
        </p:nvSpPr>
        <p:spPr>
          <a:xfrm>
            <a:off x="0" y="0"/>
            <a:ext cx="0" cy="0"/>
          </a:xfrm>
          <a:prstGeom prst="ellipse">
            <a:avLst/>
          </a:prstGeom>
          <a:solidFill>
            <a:schemeClr val="accent1"/>
          </a:solid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lv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168957937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5" r:id="rId19"/>
    <p:sldLayoutId id="2147483836" r:id="rId20"/>
    <p:sldLayoutId id="2147483837" r:id="rId21"/>
    <p:sldLayoutId id="2147483838" r:id="rId22"/>
  </p:sldLayoutIdLst>
  <p:txStyles>
    <p:titleStyle>
      <a:lvl1pPr algn="l" defTabSz="1218987" rtl="0" eaLnBrk="1" latinLnBrk="0" hangingPunct="1">
        <a:spcBef>
          <a:spcPct val="0"/>
        </a:spcBef>
        <a:buNone/>
        <a:defRPr sz="3200" b="1" kern="1200" baseline="0">
          <a:solidFill>
            <a:schemeClr val="tx2"/>
          </a:solidFill>
          <a:latin typeface="+mj-lt"/>
          <a:ea typeface="+mj-ea"/>
          <a:cs typeface="+mj-cs"/>
        </a:defRPr>
      </a:lvl1pPr>
    </p:titleStyle>
    <p:bodyStyle>
      <a:lvl1pPr marL="316937" indent="-316937" algn="l" defTabSz="1218987" rtl="0" eaLnBrk="1" latinLnBrk="0" hangingPunct="1">
        <a:lnSpc>
          <a:spcPct val="80000"/>
        </a:lnSpc>
        <a:spcBef>
          <a:spcPts val="1000"/>
        </a:spcBef>
        <a:buClr>
          <a:schemeClr val="accent1"/>
        </a:buClr>
        <a:buFont typeface="Arial" charset="0"/>
        <a:buChar char="•"/>
        <a:defRPr sz="2000" kern="1200">
          <a:solidFill>
            <a:schemeClr val="tx2"/>
          </a:solidFill>
          <a:latin typeface="+mn-lt"/>
          <a:ea typeface="+mn-ea"/>
          <a:cs typeface="+mn-cs"/>
        </a:defRPr>
      </a:lvl1pPr>
      <a:lvl2pPr marL="612775" indent="-301752" algn="l" defTabSz="1218987" rtl="0" eaLnBrk="1" latinLnBrk="0" hangingPunct="1">
        <a:lnSpc>
          <a:spcPct val="8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2pPr>
      <a:lvl3pPr marL="920590" indent="-306864" algn="l" defTabSz="1218987" rtl="0" eaLnBrk="1" latinLnBrk="0" hangingPunct="1">
        <a:lnSpc>
          <a:spcPct val="8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3pPr>
      <a:lvl4pPr marL="1227452" indent="-306864" algn="l" defTabSz="1218987" rtl="0" eaLnBrk="1" latinLnBrk="0" hangingPunct="1">
        <a:lnSpc>
          <a:spcPct val="80000"/>
        </a:lnSpc>
        <a:spcBef>
          <a:spcPts val="1000"/>
        </a:spcBef>
        <a:buClr>
          <a:schemeClr val="accent1"/>
        </a:buClr>
        <a:buFont typeface="Arial" charset="0"/>
        <a:buChar char="•"/>
        <a:tabLst/>
        <a:defRPr sz="2000" kern="1200">
          <a:solidFill>
            <a:schemeClr val="tx2"/>
          </a:solidFill>
          <a:latin typeface="+mn-lt"/>
          <a:ea typeface="+mn-ea"/>
          <a:cs typeface="+mn-cs"/>
        </a:defRPr>
      </a:lvl4pPr>
      <a:lvl5pPr marL="1534315" indent="-306864" algn="l" defTabSz="1218987" rtl="0" eaLnBrk="1" latinLnBrk="0" hangingPunct="1">
        <a:lnSpc>
          <a:spcPct val="80000"/>
        </a:lnSpc>
        <a:spcBef>
          <a:spcPts val="1000"/>
        </a:spcBef>
        <a:buClr>
          <a:schemeClr val="accent1"/>
        </a:buClr>
        <a:buFont typeface="Arial" charset="0"/>
        <a:buChar char="•"/>
        <a:tabLst/>
        <a:defRPr sz="2000" kern="1200">
          <a:solidFill>
            <a:schemeClr val="tx2"/>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689" userDrawn="1">
          <p15:clr>
            <a:srgbClr val="F26B43"/>
          </p15:clr>
        </p15:guide>
        <p15:guide id="7" orient="horz" pos="3864" userDrawn="1">
          <p15:clr>
            <a:srgbClr val="F26B43"/>
          </p15:clr>
        </p15:guide>
        <p15:guide id="8" pos="3839" userDrawn="1">
          <p15:clr>
            <a:srgbClr val="F26B43"/>
          </p15:clr>
        </p15:guide>
        <p15:guide id="9" pos="383" userDrawn="1">
          <p15:clr>
            <a:srgbClr val="F26B43"/>
          </p15:clr>
        </p15:guide>
        <p15:guide id="10" pos="72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69.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 Id="rId14" Type="http://schemas.openxmlformats.org/officeDocument/2006/relationships/image" Target="../media/image18.emf"/></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gif"/><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8" Type="http://schemas.openxmlformats.org/officeDocument/2006/relationships/image" Target="../media/image25.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alexandergroup.com/events/roundtables/healthcare-virtual-roundtable-sessions/"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ctrTitle"/>
          </p:nvPr>
        </p:nvSpPr>
        <p:spPr>
          <a:xfrm>
            <a:off x="737418" y="1460781"/>
            <a:ext cx="6475513" cy="1469643"/>
          </a:xfrm>
        </p:spPr>
        <p:txBody>
          <a:bodyPr>
            <a:noAutofit/>
          </a:bodyPr>
          <a:lstStyle/>
          <a:p>
            <a:r>
              <a:rPr lang="en-US" sz="2666" dirty="0">
                <a:solidFill>
                  <a:srgbClr val="454545"/>
                </a:solidFill>
              </a:rPr>
              <a:t>Healthcare Go-To-Customer </a:t>
            </a:r>
            <a:r>
              <a:rPr lang="en-US" sz="2666" dirty="0"/>
              <a:t>Research</a:t>
            </a:r>
            <a:br>
              <a:rPr lang="en-US" sz="2666" dirty="0">
                <a:solidFill>
                  <a:srgbClr val="1B365F"/>
                </a:solidFill>
              </a:rPr>
            </a:br>
            <a:br>
              <a:rPr lang="en-US" sz="2399" i="1" dirty="0">
                <a:solidFill>
                  <a:schemeClr val="bg1">
                    <a:lumMod val="65000"/>
                  </a:schemeClr>
                </a:solidFill>
              </a:rPr>
            </a:br>
            <a:r>
              <a:rPr lang="en-US" sz="1800" spc="100" dirty="0"/>
              <a:t>SPECIAL FOCUS</a:t>
            </a:r>
            <a:br>
              <a:rPr lang="en-US" sz="2399" dirty="0">
                <a:solidFill>
                  <a:srgbClr val="0081C6"/>
                </a:solidFill>
              </a:rPr>
            </a:br>
            <a:r>
              <a:rPr lang="en-US" sz="2399" dirty="0">
                <a:solidFill>
                  <a:srgbClr val="0081C6"/>
                </a:solidFill>
              </a:rPr>
              <a:t>Findings From</a:t>
            </a:r>
            <a:r>
              <a:rPr lang="en-US" sz="2399" i="1" dirty="0">
                <a:solidFill>
                  <a:schemeClr val="bg1">
                    <a:lumMod val="65000"/>
                  </a:schemeClr>
                </a:solidFill>
              </a:rPr>
              <a:t> </a:t>
            </a:r>
            <a:r>
              <a:rPr lang="en-US" sz="2399" dirty="0">
                <a:solidFill>
                  <a:srgbClr val="0076BD"/>
                </a:solidFill>
              </a:rPr>
              <a:t>Physician Survey</a:t>
            </a:r>
            <a:endParaRPr lang="en-US" sz="2666" dirty="0">
              <a:solidFill>
                <a:srgbClr val="0076BD"/>
              </a:solidFill>
            </a:endParaRPr>
          </a:p>
        </p:txBody>
      </p:sp>
      <p:sp>
        <p:nvSpPr>
          <p:cNvPr id="15" name="Text Placeholder 5">
            <a:extLst>
              <a:ext uri="{FF2B5EF4-FFF2-40B4-BE49-F238E27FC236}">
                <a16:creationId xmlns:a16="http://schemas.microsoft.com/office/drawing/2014/main" id="{2534B073-BD06-4243-95CF-25B9BC77838D}"/>
              </a:ext>
            </a:extLst>
          </p:cNvPr>
          <p:cNvSpPr txBox="1">
            <a:spLocks/>
          </p:cNvSpPr>
          <p:nvPr/>
        </p:nvSpPr>
        <p:spPr>
          <a:xfrm>
            <a:off x="8563974" y="2838170"/>
            <a:ext cx="3388936" cy="944852"/>
          </a:xfrm>
          <a:prstGeom prst="rect">
            <a:avLst/>
          </a:prstGeom>
        </p:spPr>
        <p:txBody>
          <a:bodyPr vert="horz" lIns="121899" tIns="60949" rIns="121899" bIns="60949" rtlCol="0">
            <a:normAutofit/>
          </a:bodyPr>
          <a:lstStyle>
            <a:lvl1pPr marL="306864" indent="-296281"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1pPr>
            <a:lvl2pPr marL="613726" indent="-306864" algn="l" defTabSz="609493" rtl="0" eaLnBrk="1" latinLnBrk="0" hangingPunct="1">
              <a:lnSpc>
                <a:spcPct val="80000"/>
              </a:lnSpc>
              <a:spcBef>
                <a:spcPts val="1066"/>
              </a:spcBef>
              <a:buClr>
                <a:srgbClr val="0182C8"/>
              </a:buClr>
              <a:buFont typeface="AppleSymbols" charset="0"/>
              <a:buChar char="⎻"/>
              <a:tabLst/>
              <a:defRPr sz="2000" kern="1200">
                <a:solidFill>
                  <a:schemeClr val="tx1"/>
                </a:solidFill>
                <a:latin typeface="Arial"/>
                <a:ea typeface="+mn-ea"/>
                <a:cs typeface="Arial"/>
              </a:defRPr>
            </a:lvl2pPr>
            <a:lvl3pPr marL="920590"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3pPr>
            <a:lvl4pPr marL="1227452"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4pPr>
            <a:lvl5pPr marL="1534315"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spcBef>
                <a:spcPts val="300"/>
              </a:spcBef>
              <a:spcAft>
                <a:spcPts val="300"/>
              </a:spcAft>
              <a:buFont typeface="Arial" charset="0"/>
              <a:buNone/>
            </a:pPr>
            <a:r>
              <a:rPr lang="en-US" sz="1200" b="1" dirty="0">
                <a:solidFill>
                  <a:schemeClr val="bg1"/>
                </a:solidFill>
              </a:rPr>
              <a:t>DOUG BEVERIDGE</a:t>
            </a:r>
          </a:p>
          <a:p>
            <a:pPr marL="0" indent="0">
              <a:spcBef>
                <a:spcPts val="300"/>
              </a:spcBef>
              <a:spcAft>
                <a:spcPts val="300"/>
              </a:spcAft>
              <a:buFont typeface="Arial" charset="0"/>
              <a:buNone/>
            </a:pPr>
            <a:r>
              <a:rPr lang="en-US" sz="1200" dirty="0">
                <a:solidFill>
                  <a:schemeClr val="bg1"/>
                </a:solidFill>
              </a:rPr>
              <a:t>Principal</a:t>
            </a:r>
          </a:p>
          <a:p>
            <a:pPr marL="0" indent="0">
              <a:spcBef>
                <a:spcPts val="300"/>
              </a:spcBef>
              <a:spcAft>
                <a:spcPts val="300"/>
              </a:spcAft>
              <a:buFont typeface="Arial" charset="0"/>
              <a:buNone/>
            </a:pPr>
            <a:r>
              <a:rPr lang="en-US" sz="1200" dirty="0">
                <a:solidFill>
                  <a:schemeClr val="bg1"/>
                </a:solidFill>
              </a:rPr>
              <a:t>dbeveridge@alexandergroup.com</a:t>
            </a:r>
          </a:p>
          <a:p>
            <a:pPr marL="0" indent="0">
              <a:spcBef>
                <a:spcPts val="300"/>
              </a:spcBef>
              <a:spcAft>
                <a:spcPts val="300"/>
              </a:spcAft>
              <a:buFont typeface="Arial" charset="0"/>
              <a:buNone/>
            </a:pPr>
            <a:r>
              <a:rPr lang="en-US" sz="1200" dirty="0">
                <a:solidFill>
                  <a:schemeClr val="bg1"/>
                </a:solidFill>
              </a:rPr>
              <a:t>(404) 443-5369</a:t>
            </a:r>
          </a:p>
        </p:txBody>
      </p:sp>
      <p:sp>
        <p:nvSpPr>
          <p:cNvPr id="16" name="Text Placeholder 9">
            <a:extLst>
              <a:ext uri="{FF2B5EF4-FFF2-40B4-BE49-F238E27FC236}">
                <a16:creationId xmlns:a16="http://schemas.microsoft.com/office/drawing/2014/main" id="{9F5A994F-8F23-8A43-85F5-0F28CBFF45E4}"/>
              </a:ext>
            </a:extLst>
          </p:cNvPr>
          <p:cNvSpPr txBox="1">
            <a:spLocks/>
          </p:cNvSpPr>
          <p:nvPr/>
        </p:nvSpPr>
        <p:spPr>
          <a:xfrm>
            <a:off x="8563975" y="1733837"/>
            <a:ext cx="3390017" cy="944842"/>
          </a:xfrm>
          <a:prstGeom prst="rect">
            <a:avLst/>
          </a:prstGeom>
        </p:spPr>
        <p:txBody>
          <a:bodyPr vert="horz" wrap="square" lIns="121888" tIns="60944" rIns="121888" bIns="60944" rtlCol="0">
            <a:spAutoFit/>
          </a:bodyPr>
          <a:lstStyle>
            <a:lvl1pPr marL="306864" indent="-296281"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1pPr>
            <a:lvl2pPr marL="613726" indent="-306864" algn="l" defTabSz="609493" rtl="0" eaLnBrk="1" latinLnBrk="0" hangingPunct="1">
              <a:lnSpc>
                <a:spcPct val="80000"/>
              </a:lnSpc>
              <a:spcBef>
                <a:spcPts val="1066"/>
              </a:spcBef>
              <a:buClr>
                <a:srgbClr val="0182C8"/>
              </a:buClr>
              <a:buFont typeface="AppleSymbols" charset="0"/>
              <a:buChar char="⎻"/>
              <a:tabLst/>
              <a:defRPr sz="2000" kern="1200">
                <a:solidFill>
                  <a:schemeClr val="tx1"/>
                </a:solidFill>
                <a:latin typeface="Arial"/>
                <a:ea typeface="+mn-ea"/>
                <a:cs typeface="Arial"/>
              </a:defRPr>
            </a:lvl2pPr>
            <a:lvl3pPr marL="920590"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3pPr>
            <a:lvl4pPr marL="1227452"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4pPr>
            <a:lvl5pPr marL="1534315" indent="-306864" algn="l" defTabSz="609493" rtl="0" eaLnBrk="1" latinLnBrk="0" hangingPunct="1">
              <a:lnSpc>
                <a:spcPct val="80000"/>
              </a:lnSpc>
              <a:spcBef>
                <a:spcPts val="1066"/>
              </a:spcBef>
              <a:buClr>
                <a:srgbClr val="0182C8"/>
              </a:buClr>
              <a:buFont typeface="Arial" charset="0"/>
              <a:buChar char="•"/>
              <a:tabLst/>
              <a:defRPr sz="20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0582" indent="0">
              <a:spcBef>
                <a:spcPts val="300"/>
              </a:spcBef>
              <a:spcAft>
                <a:spcPts val="300"/>
              </a:spcAft>
              <a:buFont typeface="Arial" charset="0"/>
              <a:buNone/>
            </a:pPr>
            <a:r>
              <a:rPr lang="en-US" sz="1200" b="1" dirty="0">
                <a:solidFill>
                  <a:schemeClr val="bg1"/>
                </a:solidFill>
              </a:rPr>
              <a:t>CRAIG ACKERMAN </a:t>
            </a:r>
          </a:p>
          <a:p>
            <a:pPr marL="10582" indent="0">
              <a:spcBef>
                <a:spcPts val="300"/>
              </a:spcBef>
              <a:spcAft>
                <a:spcPts val="300"/>
              </a:spcAft>
              <a:buFont typeface="Arial" charset="0"/>
              <a:buNone/>
            </a:pPr>
            <a:r>
              <a:rPr lang="en-US" sz="1200" dirty="0">
                <a:solidFill>
                  <a:schemeClr val="bg1"/>
                </a:solidFill>
              </a:rPr>
              <a:t>Principal</a:t>
            </a:r>
          </a:p>
          <a:p>
            <a:pPr marL="10582" indent="0">
              <a:spcBef>
                <a:spcPts val="300"/>
              </a:spcBef>
              <a:spcAft>
                <a:spcPts val="300"/>
              </a:spcAft>
              <a:buFont typeface="Arial" charset="0"/>
              <a:buNone/>
            </a:pPr>
            <a:r>
              <a:rPr lang="en-US" sz="1200" dirty="0">
                <a:solidFill>
                  <a:schemeClr val="bg1"/>
                </a:solidFill>
              </a:rPr>
              <a:t>cackerman@alexandergroup.com</a:t>
            </a:r>
          </a:p>
          <a:p>
            <a:pPr marL="10582" indent="0">
              <a:spcBef>
                <a:spcPts val="300"/>
              </a:spcBef>
              <a:spcAft>
                <a:spcPts val="300"/>
              </a:spcAft>
              <a:buFont typeface="Arial" charset="0"/>
              <a:buNone/>
            </a:pPr>
            <a:r>
              <a:rPr lang="en-US" sz="1200" dirty="0">
                <a:solidFill>
                  <a:schemeClr val="bg1"/>
                </a:solidFill>
              </a:rPr>
              <a:t>(404) 443-5356</a:t>
            </a:r>
          </a:p>
        </p:txBody>
      </p:sp>
      <p:pic>
        <p:nvPicPr>
          <p:cNvPr id="17" name="Picture 16">
            <a:extLst>
              <a:ext uri="{FF2B5EF4-FFF2-40B4-BE49-F238E27FC236}">
                <a16:creationId xmlns:a16="http://schemas.microsoft.com/office/drawing/2014/main" id="{5CF2EBE3-A84A-A94C-B4A5-4E22A500620D}"/>
              </a:ext>
            </a:extLst>
          </p:cNvPr>
          <p:cNvPicPr>
            <a:picLocks noChangeAspect="1"/>
          </p:cNvPicPr>
          <p:nvPr/>
        </p:nvPicPr>
        <p:blipFill>
          <a:blip r:embed="rId3"/>
          <a:stretch>
            <a:fillRect/>
          </a:stretch>
        </p:blipFill>
        <p:spPr>
          <a:xfrm>
            <a:off x="3872980" y="3458470"/>
            <a:ext cx="2283513" cy="2519739"/>
          </a:xfrm>
          <a:prstGeom prst="rect">
            <a:avLst/>
          </a:prstGeom>
        </p:spPr>
      </p:pic>
      <p:sp>
        <p:nvSpPr>
          <p:cNvPr id="18" name="TextBox 17"/>
          <p:cNvSpPr txBox="1"/>
          <p:nvPr/>
        </p:nvSpPr>
        <p:spPr>
          <a:xfrm>
            <a:off x="8599369" y="1409943"/>
            <a:ext cx="2998760" cy="276999"/>
          </a:xfrm>
          <a:prstGeom prst="rect">
            <a:avLst/>
          </a:prstGeom>
          <a:noFill/>
        </p:spPr>
        <p:txBody>
          <a:bodyPr wrap="square" rtlCol="0">
            <a:spAutoFit/>
          </a:bodyPr>
          <a:lstStyle/>
          <a:p>
            <a:r>
              <a:rPr lang="en-US" sz="1200" b="1" u="sng" dirty="0">
                <a:solidFill>
                  <a:schemeClr val="bg1"/>
                </a:solidFill>
              </a:rPr>
              <a:t>Practice Leadership</a:t>
            </a:r>
          </a:p>
        </p:txBody>
      </p:sp>
      <p:sp>
        <p:nvSpPr>
          <p:cNvPr id="2" name="TextBox 1"/>
          <p:cNvSpPr txBox="1"/>
          <p:nvPr/>
        </p:nvSpPr>
        <p:spPr>
          <a:xfrm>
            <a:off x="737418" y="3325091"/>
            <a:ext cx="2966893" cy="648393"/>
          </a:xfrm>
          <a:prstGeom prst="rect">
            <a:avLst/>
          </a:prstGeom>
          <a:noFill/>
        </p:spPr>
        <p:txBody>
          <a:bodyPr wrap="square" rtlCol="0">
            <a:noAutofit/>
          </a:bodyPr>
          <a:lstStyle/>
          <a:p>
            <a:pPr algn="l"/>
            <a:r>
              <a:rPr lang="en-US" sz="1800" dirty="0">
                <a:solidFill>
                  <a:schemeClr val="tx2"/>
                </a:solidFill>
              </a:rPr>
              <a:t>March 2021</a:t>
            </a:r>
          </a:p>
        </p:txBody>
      </p:sp>
    </p:spTree>
    <p:extLst>
      <p:ext uri="{BB962C8B-B14F-4D97-AF65-F5344CB8AC3E}">
        <p14:creationId xmlns:p14="http://schemas.microsoft.com/office/powerpoint/2010/main" val="316851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5CBBA1-6741-0542-B80F-73301304F199}"/>
              </a:ext>
            </a:extLst>
          </p:cNvPr>
          <p:cNvSpPr/>
          <p:nvPr/>
        </p:nvSpPr>
        <p:spPr>
          <a:xfrm>
            <a:off x="452648" y="5011019"/>
            <a:ext cx="11183990" cy="1019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E485FEB5-EF9B-3044-A089-8CEE72C3001A}"/>
              </a:ext>
            </a:extLst>
          </p:cNvPr>
          <p:cNvSpPr txBox="1"/>
          <p:nvPr/>
        </p:nvSpPr>
        <p:spPr>
          <a:xfrm>
            <a:off x="1034244" y="2120740"/>
            <a:ext cx="2785653" cy="230832"/>
          </a:xfrm>
          <a:prstGeom prst="rect">
            <a:avLst/>
          </a:prstGeom>
          <a:noFill/>
        </p:spPr>
        <p:txBody>
          <a:bodyPr wrap="square" lIns="0" tIns="0" rIns="0" bIns="0" rtlCol="0">
            <a:spAutoFit/>
          </a:bodyPr>
          <a:lstStyle/>
          <a:p>
            <a:pPr lvl="0">
              <a:lnSpc>
                <a:spcPct val="125000"/>
              </a:lnSpc>
            </a:pPr>
            <a:r>
              <a:rPr lang="en-US" sz="1200" b="1" spc="100" dirty="0">
                <a:solidFill>
                  <a:srgbClr val="454545"/>
                </a:solidFill>
                <a:latin typeface="Arial" panose="020B0604020202020204" pitchFamily="34" charset="0"/>
                <a:cs typeface="Arial" panose="020B0604020202020204" pitchFamily="34" charset="0"/>
              </a:rPr>
              <a:t>REVENUE &amp; COST</a:t>
            </a:r>
            <a:endParaRPr lang="en-US" sz="1200" spc="100" dirty="0">
              <a:solidFill>
                <a:srgbClr val="454545"/>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BDFB7F6-DE25-6D44-9E94-5572D8D72480}"/>
              </a:ext>
            </a:extLst>
          </p:cNvPr>
          <p:cNvSpPr/>
          <p:nvPr/>
        </p:nvSpPr>
        <p:spPr>
          <a:xfrm>
            <a:off x="994413" y="2363563"/>
            <a:ext cx="3367015" cy="2034403"/>
          </a:xfrm>
          <a:prstGeom prst="rect">
            <a:avLst/>
          </a:prstGeom>
        </p:spPr>
        <p:txBody>
          <a:bodyPr wrap="square" anchor="t">
            <a:spAutoFit/>
          </a:bodyPr>
          <a:lstStyle/>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Expense/Revenue %</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Revenue/Seller</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Revenue Growth Rate</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Sales Expense/Seller</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Compensation Cost of Sales</a:t>
            </a:r>
            <a:endParaRPr lang="en-US" dirty="0">
              <a:latin typeface="Arial" panose="020B0604020202020204" pitchFamily="34" charset="0"/>
              <a:cs typeface="Arial" panose="020B0604020202020204" pitchFamily="34" charset="0"/>
            </a:endParaRP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Full Sales Investment Profile*</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 Revenue from New Products*</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endParaRPr lang="en-US"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82F256D-E28F-224F-87F4-8810F8955DDB}"/>
              </a:ext>
            </a:extLst>
          </p:cNvPr>
          <p:cNvSpPr txBox="1"/>
          <p:nvPr/>
        </p:nvSpPr>
        <p:spPr>
          <a:xfrm>
            <a:off x="4516995" y="2032013"/>
            <a:ext cx="2621619" cy="323165"/>
          </a:xfrm>
          <a:prstGeom prst="rect">
            <a:avLst/>
          </a:prstGeom>
          <a:noFill/>
        </p:spPr>
        <p:txBody>
          <a:bodyPr wrap="square" rtlCol="0">
            <a:spAutoFit/>
          </a:bodyPr>
          <a:lstStyle/>
          <a:p>
            <a:pPr lvl="0">
              <a:lnSpc>
                <a:spcPct val="125000"/>
              </a:lnSpc>
            </a:pPr>
            <a:r>
              <a:rPr lang="en-US" sz="1200" b="1" spc="100" dirty="0">
                <a:solidFill>
                  <a:srgbClr val="454545"/>
                </a:solidFill>
                <a:latin typeface="Arial" panose="020B0604020202020204" pitchFamily="34" charset="0"/>
                <a:cs typeface="Arial" panose="020B0604020202020204" pitchFamily="34" charset="0"/>
              </a:rPr>
              <a:t>ROLES &amp; COVERAGE</a:t>
            </a:r>
            <a:endParaRPr lang="en-US" sz="1200" spc="100" dirty="0">
              <a:solidFill>
                <a:srgbClr val="454545"/>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0ACF53B-39F0-454F-8C13-BEFE3374061F}"/>
              </a:ext>
            </a:extLst>
          </p:cNvPr>
          <p:cNvSpPr/>
          <p:nvPr/>
        </p:nvSpPr>
        <p:spPr>
          <a:xfrm>
            <a:off x="4508784" y="2363563"/>
            <a:ext cx="3519671" cy="2209836"/>
          </a:xfrm>
          <a:prstGeom prst="rect">
            <a:avLst/>
          </a:prstGeom>
        </p:spPr>
        <p:txBody>
          <a:bodyPr wrap="square" anchor="t">
            <a:spAutoFit/>
          </a:bodyPr>
          <a:lstStyle/>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Span of Control</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Field to Inside Ratio</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Support Roles </a:t>
            </a:r>
            <a:br>
              <a:rPr lang="en-US" sz="1200" dirty="0">
                <a:latin typeface="Arial" panose="020B0604020202020204" pitchFamily="34" charset="0"/>
                <a:cs typeface="Arial" panose="020B0604020202020204" pitchFamily="34" charset="0"/>
              </a:rPr>
            </a:br>
            <a:r>
              <a:rPr lang="en-US" sz="1200" dirty="0">
                <a:solidFill>
                  <a:srgbClr val="454545"/>
                </a:solidFill>
                <a:latin typeface="Arial" panose="020B0604020202020204" pitchFamily="34" charset="0"/>
                <a:cs typeface="Arial" panose="020B0604020202020204" pitchFamily="34" charset="0"/>
              </a:rPr>
              <a:t>(Pre-sales, Specialists, Rev Ops, etc.)</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Seller Turnover %</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 Reps at/Above Quota</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Revenue Operations Structures*</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Sales Time Benchmarking*</a:t>
            </a:r>
          </a:p>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Sales Readiness Scoring*</a:t>
            </a:r>
          </a:p>
        </p:txBody>
      </p:sp>
      <p:sp>
        <p:nvSpPr>
          <p:cNvPr id="31" name="TextBox 30">
            <a:extLst>
              <a:ext uri="{FF2B5EF4-FFF2-40B4-BE49-F238E27FC236}">
                <a16:creationId xmlns:a16="http://schemas.microsoft.com/office/drawing/2014/main" id="{B8AD974C-09E5-5D4B-89E2-67076A9A1D5E}"/>
              </a:ext>
            </a:extLst>
          </p:cNvPr>
          <p:cNvSpPr txBox="1"/>
          <p:nvPr/>
        </p:nvSpPr>
        <p:spPr>
          <a:xfrm>
            <a:off x="8222113" y="2028407"/>
            <a:ext cx="2255322" cy="300788"/>
          </a:xfrm>
          <a:prstGeom prst="rect">
            <a:avLst/>
          </a:prstGeom>
          <a:noFill/>
        </p:spPr>
        <p:txBody>
          <a:bodyPr wrap="square" rtlCol="0">
            <a:spAutoFit/>
          </a:bodyPr>
          <a:lstStyle/>
          <a:p>
            <a:pPr lvl="0">
              <a:lnSpc>
                <a:spcPct val="125000"/>
              </a:lnSpc>
            </a:pPr>
            <a:r>
              <a:rPr lang="en-US" sz="1200" b="1" spc="100" dirty="0">
                <a:solidFill>
                  <a:srgbClr val="454545"/>
                </a:solidFill>
                <a:latin typeface="Arial" panose="020B0604020202020204" pitchFamily="34" charset="0"/>
                <a:cs typeface="Arial" panose="020B0604020202020204" pitchFamily="34" charset="0"/>
              </a:rPr>
              <a:t>SALES COMPENSATION</a:t>
            </a:r>
            <a:endParaRPr lang="en-US" sz="1200" spc="100" dirty="0">
              <a:solidFill>
                <a:srgbClr val="454545"/>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EABD9E9-D253-964D-8F17-E9A01746634C}"/>
              </a:ext>
            </a:extLst>
          </p:cNvPr>
          <p:cNvSpPr/>
          <p:nvPr/>
        </p:nvSpPr>
        <p:spPr>
          <a:xfrm>
            <a:off x="8265329" y="2363563"/>
            <a:ext cx="3224377" cy="1529650"/>
          </a:xfrm>
          <a:prstGeom prst="rect">
            <a:avLst/>
          </a:prstGeom>
        </p:spPr>
        <p:txBody>
          <a:bodyPr wrap="square">
            <a:spAutoFit/>
          </a:bodyPr>
          <a:lstStyle/>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Base Pay</a:t>
            </a:r>
          </a:p>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Variable Pay</a:t>
            </a:r>
          </a:p>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Total Compensation</a:t>
            </a:r>
          </a:p>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rgbClr val="454545"/>
                </a:solidFill>
                <a:latin typeface="Arial" panose="020B0604020202020204" pitchFamily="34" charset="0"/>
                <a:cs typeface="Arial" panose="020B0604020202020204" pitchFamily="34" charset="0"/>
              </a:rPr>
              <a:t>Pay Mix</a:t>
            </a:r>
          </a:p>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Measures &amp; Mechanics*</a:t>
            </a:r>
          </a:p>
          <a:p>
            <a:pPr marL="262890" indent="-17145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Pay Practices*</a:t>
            </a:r>
          </a:p>
        </p:txBody>
      </p:sp>
      <p:sp>
        <p:nvSpPr>
          <p:cNvPr id="33" name="Rectangle 32">
            <a:extLst>
              <a:ext uri="{FF2B5EF4-FFF2-40B4-BE49-F238E27FC236}">
                <a16:creationId xmlns:a16="http://schemas.microsoft.com/office/drawing/2014/main" id="{783C5634-732E-0343-9A0A-6276F7F236F4}"/>
              </a:ext>
            </a:extLst>
          </p:cNvPr>
          <p:cNvSpPr/>
          <p:nvPr/>
        </p:nvSpPr>
        <p:spPr>
          <a:xfrm>
            <a:off x="841464" y="5400585"/>
            <a:ext cx="3145705" cy="443198"/>
          </a:xfrm>
          <a:prstGeom prst="rect">
            <a:avLst/>
          </a:prstGeom>
        </p:spPr>
        <p:txBody>
          <a:bodyPr wrap="square">
            <a:spAutoFit/>
          </a:bodyPr>
          <a:lstStyle/>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Digital Investment and Technology Tools Benchmarking*</a:t>
            </a:r>
          </a:p>
        </p:txBody>
      </p:sp>
      <p:sp>
        <p:nvSpPr>
          <p:cNvPr id="34" name="Rectangle 33">
            <a:extLst>
              <a:ext uri="{FF2B5EF4-FFF2-40B4-BE49-F238E27FC236}">
                <a16:creationId xmlns:a16="http://schemas.microsoft.com/office/drawing/2014/main" id="{09DC63AE-ED0D-C54E-8B25-8A9EB1A01B74}"/>
              </a:ext>
            </a:extLst>
          </p:cNvPr>
          <p:cNvSpPr/>
          <p:nvPr/>
        </p:nvSpPr>
        <p:spPr>
          <a:xfrm>
            <a:off x="4361136" y="5400586"/>
            <a:ext cx="3519672" cy="443198"/>
          </a:xfrm>
          <a:prstGeom prst="rect">
            <a:avLst/>
          </a:prstGeom>
        </p:spPr>
        <p:txBody>
          <a:bodyPr wrap="square">
            <a:spAutoFit/>
          </a:bodyPr>
          <a:lstStyle/>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tx1">
                    <a:lumMod val="50000"/>
                    <a:lumOff val="50000"/>
                  </a:schemeClr>
                </a:solidFill>
                <a:latin typeface="Arial" panose="020B0604020202020204" pitchFamily="34" charset="0"/>
                <a:cs typeface="Arial" panose="020B0604020202020204" pitchFamily="34" charset="0"/>
              </a:rPr>
              <a:t>Emerging Digital Sales &amp; Marketing Roles &amp; Coverage Models*</a:t>
            </a:r>
          </a:p>
        </p:txBody>
      </p:sp>
      <p:sp>
        <p:nvSpPr>
          <p:cNvPr id="35" name="TextBox 34">
            <a:extLst>
              <a:ext uri="{FF2B5EF4-FFF2-40B4-BE49-F238E27FC236}">
                <a16:creationId xmlns:a16="http://schemas.microsoft.com/office/drawing/2014/main" id="{7804848D-5522-0148-B0BB-7C12A74D6BB5}"/>
              </a:ext>
            </a:extLst>
          </p:cNvPr>
          <p:cNvSpPr txBox="1"/>
          <p:nvPr/>
        </p:nvSpPr>
        <p:spPr>
          <a:xfrm>
            <a:off x="452649" y="5070707"/>
            <a:ext cx="11185422" cy="365760"/>
          </a:xfrm>
          <a:prstGeom prst="rect">
            <a:avLst/>
          </a:prstGeom>
          <a:noFill/>
        </p:spPr>
        <p:txBody>
          <a:bodyPr wrap="square" lIns="0" tIns="0" rIns="0" bIns="0" rtlCol="0" anchor="ctr" anchorCtr="0">
            <a:noAutofit/>
          </a:bodyPr>
          <a:lstStyle>
            <a:defPPr>
              <a:defRPr lang="en-US"/>
            </a:defPPr>
            <a:lvl1pPr algn="ctr">
              <a:defRPr sz="1600" b="1">
                <a:solidFill>
                  <a:schemeClr val="tx2"/>
                </a:solidFill>
              </a:defRPr>
            </a:lvl1pPr>
          </a:lstStyle>
          <a:p>
            <a:r>
              <a:rPr lang="en-US" sz="1400" spc="100" dirty="0">
                <a:solidFill>
                  <a:srgbClr val="454545"/>
                </a:solidFill>
                <a:latin typeface="Arial" panose="020B0604020202020204" pitchFamily="34" charset="0"/>
                <a:cs typeface="Arial" panose="020B0604020202020204" pitchFamily="34" charset="0"/>
              </a:rPr>
              <a:t>DIGITAL FOCUS METRICS</a:t>
            </a:r>
          </a:p>
        </p:txBody>
      </p:sp>
      <p:pic>
        <p:nvPicPr>
          <p:cNvPr id="36" name="Picture 35">
            <a:extLst>
              <a:ext uri="{FF2B5EF4-FFF2-40B4-BE49-F238E27FC236}">
                <a16:creationId xmlns:a16="http://schemas.microsoft.com/office/drawing/2014/main" id="{5318D41D-BD0E-8A48-9B9A-4DC2DFE8C871}"/>
              </a:ext>
            </a:extLst>
          </p:cNvPr>
          <p:cNvPicPr>
            <a:picLocks noChangeAspect="1"/>
          </p:cNvPicPr>
          <p:nvPr/>
        </p:nvPicPr>
        <p:blipFill>
          <a:blip r:embed="rId3"/>
          <a:stretch>
            <a:fillRect/>
          </a:stretch>
        </p:blipFill>
        <p:spPr>
          <a:xfrm>
            <a:off x="4516995" y="1434940"/>
            <a:ext cx="685800" cy="685800"/>
          </a:xfrm>
          <a:prstGeom prst="rect">
            <a:avLst/>
          </a:prstGeom>
        </p:spPr>
      </p:pic>
      <p:pic>
        <p:nvPicPr>
          <p:cNvPr id="37" name="Picture 36">
            <a:extLst>
              <a:ext uri="{FF2B5EF4-FFF2-40B4-BE49-F238E27FC236}">
                <a16:creationId xmlns:a16="http://schemas.microsoft.com/office/drawing/2014/main" id="{1A689178-BD30-0848-AECF-4FB8AFDE7ADF}"/>
              </a:ext>
            </a:extLst>
          </p:cNvPr>
          <p:cNvPicPr>
            <a:picLocks noChangeAspect="1"/>
          </p:cNvPicPr>
          <p:nvPr/>
        </p:nvPicPr>
        <p:blipFill>
          <a:blip r:embed="rId4"/>
          <a:stretch>
            <a:fillRect/>
          </a:stretch>
        </p:blipFill>
        <p:spPr>
          <a:xfrm>
            <a:off x="8222113" y="1434940"/>
            <a:ext cx="685800" cy="685800"/>
          </a:xfrm>
          <a:prstGeom prst="rect">
            <a:avLst/>
          </a:prstGeom>
        </p:spPr>
      </p:pic>
      <p:sp>
        <p:nvSpPr>
          <p:cNvPr id="39" name="Rectangle 38">
            <a:extLst>
              <a:ext uri="{FF2B5EF4-FFF2-40B4-BE49-F238E27FC236}">
                <a16:creationId xmlns:a16="http://schemas.microsoft.com/office/drawing/2014/main" id="{09DC63AE-ED0D-C54E-8B25-8A9EB1A01B74}"/>
              </a:ext>
            </a:extLst>
          </p:cNvPr>
          <p:cNvSpPr/>
          <p:nvPr/>
        </p:nvSpPr>
        <p:spPr>
          <a:xfrm>
            <a:off x="8117682" y="5400586"/>
            <a:ext cx="3519672" cy="267766"/>
          </a:xfrm>
          <a:prstGeom prst="rect">
            <a:avLst/>
          </a:prstGeom>
        </p:spPr>
        <p:txBody>
          <a:bodyPr wrap="square">
            <a:spAutoFit/>
          </a:bodyPr>
          <a:lstStyle/>
          <a:p>
            <a:pPr marL="274320" indent="-182880" defTabSz="685800" fontAlgn="base">
              <a:lnSpc>
                <a:spcPct val="95000"/>
              </a:lnSpc>
              <a:spcBef>
                <a:spcPts val="300"/>
              </a:spcBef>
              <a:spcAft>
                <a:spcPts val="300"/>
              </a:spcAft>
              <a:buClr>
                <a:srgbClr val="0076BD"/>
              </a:buClr>
              <a:buSzPct val="140000"/>
              <a:buFont typeface="Wingdings" pitchFamily="2" charset="2"/>
              <a:buChar char="§"/>
              <a:defRPr/>
            </a:pPr>
            <a:r>
              <a:rPr lang="en-US" sz="1200" dirty="0">
                <a:solidFill>
                  <a:schemeClr val="bg1">
                    <a:lumMod val="50000"/>
                  </a:schemeClr>
                </a:solidFill>
                <a:latin typeface="Arial" panose="020B0604020202020204" pitchFamily="34" charset="0"/>
                <a:cs typeface="Arial" panose="020B0604020202020204" pitchFamily="34" charset="0"/>
              </a:rPr>
              <a:t>Compensation for New Roles*</a:t>
            </a:r>
          </a:p>
        </p:txBody>
      </p:sp>
      <p:sp>
        <p:nvSpPr>
          <p:cNvPr id="41" name="TextBox 40">
            <a:extLst>
              <a:ext uri="{FF2B5EF4-FFF2-40B4-BE49-F238E27FC236}">
                <a16:creationId xmlns:a16="http://schemas.microsoft.com/office/drawing/2014/main" id="{7C6FAF24-C466-B14F-A8F4-9A4FA842454A}"/>
              </a:ext>
            </a:extLst>
          </p:cNvPr>
          <p:cNvSpPr txBox="1"/>
          <p:nvPr/>
        </p:nvSpPr>
        <p:spPr>
          <a:xfrm>
            <a:off x="502417" y="1068352"/>
            <a:ext cx="11183990" cy="365760"/>
          </a:xfrm>
          <a:prstGeom prst="rect">
            <a:avLst/>
          </a:prstGeom>
          <a:noFill/>
        </p:spPr>
        <p:txBody>
          <a:bodyPr wrap="square" lIns="0" tIns="0" rIns="0" bIns="0" rtlCol="0" anchor="ctr" anchorCtr="0">
            <a:noAutofit/>
          </a:bodyPr>
          <a:lstStyle>
            <a:defPPr>
              <a:defRPr lang="en-US"/>
            </a:defPPr>
            <a:lvl1pPr algn="ctr">
              <a:defRPr sz="1600" b="1">
                <a:solidFill>
                  <a:schemeClr val="tx2"/>
                </a:solidFill>
              </a:defRPr>
            </a:lvl1pPr>
          </a:lstStyle>
          <a:p>
            <a:r>
              <a:rPr lang="en-US" sz="2400" spc="200" dirty="0">
                <a:solidFill>
                  <a:srgbClr val="0076BD"/>
                </a:solidFill>
                <a:latin typeface="Arial" panose="020B0604020202020204" pitchFamily="34" charset="0"/>
                <a:cs typeface="Arial" panose="020B0604020202020204" pitchFamily="34" charset="0"/>
              </a:rPr>
              <a:t>BENCHMARKING DATABASE METRICS</a:t>
            </a:r>
          </a:p>
        </p:txBody>
      </p:sp>
      <p:sp>
        <p:nvSpPr>
          <p:cNvPr id="3" name="Rectangle 2"/>
          <p:cNvSpPr/>
          <p:nvPr/>
        </p:nvSpPr>
        <p:spPr>
          <a:xfrm>
            <a:off x="6226469" y="6041541"/>
            <a:ext cx="5459938" cy="246221"/>
          </a:xfrm>
          <a:prstGeom prst="rect">
            <a:avLst/>
          </a:prstGeom>
        </p:spPr>
        <p:txBody>
          <a:bodyPr wrap="square">
            <a:spAutoFit/>
          </a:bodyPr>
          <a:lstStyle/>
          <a:p>
            <a:pPr algn="r"/>
            <a:r>
              <a:rPr lang="en-US" sz="1000" dirty="0">
                <a:solidFill>
                  <a:schemeClr val="bg1">
                    <a:lumMod val="50000"/>
                  </a:schemeClr>
                </a:solidFill>
                <a:latin typeface="Franklin Gothic Book" panose="020B0503020102020204" pitchFamily="34" charset="0"/>
                <a:ea typeface="Calibri" panose="020F0502020204030204" pitchFamily="34" charset="0"/>
              </a:rPr>
              <a:t>*Additional Alexander Group benchmark offerings available</a:t>
            </a:r>
            <a:endParaRPr lang="en-US" sz="1000" dirty="0">
              <a:solidFill>
                <a:schemeClr val="bg1">
                  <a:lumMod val="50000"/>
                </a:schemeClr>
              </a:solidFill>
              <a:latin typeface="Franklin Gothic Book" panose="020B0503020102020204" pitchFamily="34" charset="0"/>
            </a:endParaRPr>
          </a:p>
        </p:txBody>
      </p:sp>
      <p:pic>
        <p:nvPicPr>
          <p:cNvPr id="21" name="Picture 20">
            <a:extLst>
              <a:ext uri="{FF2B5EF4-FFF2-40B4-BE49-F238E27FC236}">
                <a16:creationId xmlns:a16="http://schemas.microsoft.com/office/drawing/2014/main" id="{3D8BF5C0-A612-5248-95BF-F4AF8827C84C}"/>
              </a:ext>
            </a:extLst>
          </p:cNvPr>
          <p:cNvPicPr>
            <a:picLocks noChangeAspect="1"/>
          </p:cNvPicPr>
          <p:nvPr/>
        </p:nvPicPr>
        <p:blipFill>
          <a:blip r:embed="rId5"/>
          <a:stretch>
            <a:fillRect/>
          </a:stretch>
        </p:blipFill>
        <p:spPr>
          <a:xfrm>
            <a:off x="973841" y="1389220"/>
            <a:ext cx="731520" cy="731520"/>
          </a:xfrm>
          <a:prstGeom prst="rect">
            <a:avLst/>
          </a:prstGeom>
        </p:spPr>
      </p:pic>
      <p:sp>
        <p:nvSpPr>
          <p:cNvPr id="20" name="Title 3"/>
          <p:cNvSpPr txBox="1">
            <a:spLocks/>
          </p:cNvSpPr>
          <p:nvPr/>
        </p:nvSpPr>
        <p:spPr>
          <a:xfrm>
            <a:off x="550718" y="48572"/>
            <a:ext cx="11485624" cy="642869"/>
          </a:xfrm>
          <a:prstGeom prst="rect">
            <a:avLst/>
          </a:prstGeom>
        </p:spPr>
        <p:txBody>
          <a:bodyPr vert="horz" lIns="121899" tIns="60949" rIns="121899" bIns="60949" rtlCol="0" anchor="t">
            <a:noAutofit/>
          </a:bodyPr>
          <a:lstStyle>
            <a:lvl1pPr algn="l" defTabSz="1218987" rtl="0" eaLnBrk="1" latinLnBrk="0" hangingPunct="1">
              <a:spcBef>
                <a:spcPct val="0"/>
              </a:spcBef>
              <a:buNone/>
              <a:defRPr sz="2800" b="1" kern="1200" baseline="0">
                <a:solidFill>
                  <a:schemeClr val="tx2"/>
                </a:solidFill>
                <a:latin typeface="Franklin Gothic Medium" panose="020B0603020102020204" pitchFamily="34" charset="0"/>
                <a:ea typeface="+mj-ea"/>
                <a:cs typeface="+mj-cs"/>
              </a:defRPr>
            </a:lvl1pPr>
          </a:lstStyle>
          <a:p>
            <a:r>
              <a:rPr lang="en-US" sz="3200" dirty="0">
                <a:latin typeface="Arial" panose="020B0604020202020204" pitchFamily="34" charset="0"/>
                <a:cs typeface="Arial" panose="020B0604020202020204" pitchFamily="34" charset="0"/>
              </a:rPr>
              <a:t>Study Metrics</a:t>
            </a:r>
          </a:p>
        </p:txBody>
      </p:sp>
    </p:spTree>
    <p:extLst>
      <p:ext uri="{BB962C8B-B14F-4D97-AF65-F5344CB8AC3E}">
        <p14:creationId xmlns:p14="http://schemas.microsoft.com/office/powerpoint/2010/main" val="410590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609441" y="104626"/>
            <a:ext cx="10969943" cy="671920"/>
          </a:xfrm>
          <a:prstGeom prst="rect">
            <a:avLst/>
          </a:prstGeom>
        </p:spPr>
        <p:txBody>
          <a:bodyPr vert="horz" lIns="121888" tIns="60944" rIns="121888" bIns="60944" rtlCol="0" anchor="t">
            <a:noAutofit/>
          </a:bodyPr>
          <a:lstStyle>
            <a:lvl1pPr algn="l" defTabSz="914400" rtl="0" eaLnBrk="1" latinLnBrk="0" hangingPunct="1">
              <a:spcBef>
                <a:spcPct val="0"/>
              </a:spcBef>
              <a:buNone/>
              <a:defRPr sz="2800" b="1" kern="1200" baseline="0">
                <a:solidFill>
                  <a:schemeClr val="tx1"/>
                </a:solidFill>
                <a:latin typeface="+mj-lt"/>
                <a:ea typeface="+mj-ea"/>
                <a:cs typeface="+mj-cs"/>
              </a:defRPr>
            </a:lvl1pPr>
          </a:lstStyle>
          <a:p>
            <a:endParaRPr lang="en-US" sz="3732">
              <a:latin typeface="+mn-lt"/>
            </a:endParaRPr>
          </a:p>
        </p:txBody>
      </p:sp>
      <p:sp>
        <p:nvSpPr>
          <p:cNvPr id="13" name="Rectangle 1"/>
          <p:cNvSpPr>
            <a:spLocks noChangeArrowheads="1"/>
          </p:cNvSpPr>
          <p:nvPr/>
        </p:nvSpPr>
        <p:spPr bwMode="auto">
          <a:xfrm>
            <a:off x="607266" y="1103060"/>
            <a:ext cx="10868151" cy="704898"/>
          </a:xfrm>
          <a:prstGeom prst="rect">
            <a:avLst/>
          </a:prstGeom>
          <a:solidFill>
            <a:schemeClr val="bg1"/>
          </a:solidFill>
          <a:ln>
            <a:noFill/>
          </a:ln>
          <a:effectLst/>
        </p:spPr>
        <p:style>
          <a:lnRef idx="2">
            <a:schemeClr val="accent1"/>
          </a:lnRef>
          <a:fillRef idx="1">
            <a:schemeClr val="lt1"/>
          </a:fillRef>
          <a:effectRef idx="0">
            <a:schemeClr val="accent1"/>
          </a:effectRef>
          <a:fontRef idx="minor">
            <a:schemeClr val="dk1"/>
          </a:fontRef>
        </p:style>
        <p:txBody>
          <a:bodyPr vert="horz" wrap="square" lIns="0" tIns="60944" rIns="60944" bIns="60944" numCol="1" anchor="t" anchorCtr="0" compatLnSpc="1">
            <a:prstTxWarp prst="textNoShape">
              <a:avLst/>
            </a:prstTxWarp>
            <a:noAutofit/>
          </a:bodyPr>
          <a:lstStyle/>
          <a:p>
            <a:pPr marL="148130" defTabSz="1218895" fontAlgn="base">
              <a:spcBef>
                <a:spcPct val="0"/>
              </a:spcBef>
              <a:spcAft>
                <a:spcPct val="0"/>
              </a:spcAft>
              <a:tabLst>
                <a:tab pos="457086" algn="l"/>
              </a:tabLst>
            </a:pPr>
            <a:r>
              <a:rPr lang="en-US" sz="1800" dirty="0">
                <a:solidFill>
                  <a:srgbClr val="454545"/>
                </a:solidFill>
                <a:latin typeface="Arial" panose="020B0604020202020204" pitchFamily="34" charset="0"/>
                <a:cs typeface="Arial" panose="020B0604020202020204" pitchFamily="34" charset="0"/>
              </a:rPr>
              <a:t>Participation includes interviews with top revenue executives and data collection with operations/finance</a:t>
            </a:r>
            <a:endParaRPr lang="en-US" altLang="en-US" sz="1800" dirty="0">
              <a:solidFill>
                <a:srgbClr val="454545"/>
              </a:solidFill>
              <a:latin typeface="Arial" panose="020B0604020202020204" pitchFamily="34" charset="0"/>
              <a:cs typeface="Arial" panose="020B0604020202020204" pitchFamily="34" charset="0"/>
            </a:endParaRPr>
          </a:p>
        </p:txBody>
      </p:sp>
      <p:cxnSp>
        <p:nvCxnSpPr>
          <p:cNvPr id="7" name="Straight Connector 6"/>
          <p:cNvCxnSpPr>
            <a:cxnSpLocks/>
          </p:cNvCxnSpPr>
          <p:nvPr/>
        </p:nvCxnSpPr>
        <p:spPr>
          <a:xfrm>
            <a:off x="639143" y="4338455"/>
            <a:ext cx="1091053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6599" y="6001645"/>
            <a:ext cx="10533955" cy="246221"/>
          </a:xfrm>
          <a:prstGeom prst="rect">
            <a:avLst/>
          </a:prstGeom>
          <a:noFill/>
        </p:spPr>
        <p:txBody>
          <a:bodyPr wrap="square" rtlCol="0">
            <a:spAutoFit/>
          </a:bodyPr>
          <a:lstStyle/>
          <a:p>
            <a:pPr algn="r"/>
            <a:r>
              <a:rPr lang="en-US" sz="1000" dirty="0">
                <a:solidFill>
                  <a:srgbClr val="454545"/>
                </a:solidFill>
                <a:latin typeface="Arial" panose="020B0604020202020204" pitchFamily="34" charset="0"/>
                <a:cs typeface="Arial" panose="020B0604020202020204" pitchFamily="34" charset="0"/>
              </a:rPr>
              <a:t>Note: As part of survey participation, all participants complete a mutual NDA</a:t>
            </a:r>
          </a:p>
        </p:txBody>
      </p:sp>
      <p:sp>
        <p:nvSpPr>
          <p:cNvPr id="11" name="TextBox 10"/>
          <p:cNvSpPr txBox="1"/>
          <p:nvPr/>
        </p:nvSpPr>
        <p:spPr>
          <a:xfrm>
            <a:off x="651827" y="5239585"/>
            <a:ext cx="5240470" cy="246221"/>
          </a:xfrm>
          <a:prstGeom prst="rect">
            <a:avLst/>
          </a:prstGeom>
          <a:noFill/>
        </p:spPr>
        <p:txBody>
          <a:bodyPr wrap="square" rtlCol="0">
            <a:spAutoFit/>
          </a:bodyPr>
          <a:lstStyle/>
          <a:p>
            <a:pPr algn="ctr"/>
            <a:r>
              <a:rPr lang="en-US" sz="1000" b="1" spc="100" dirty="0">
                <a:solidFill>
                  <a:srgbClr val="454545"/>
                </a:solidFill>
                <a:latin typeface="Arial" panose="020B0604020202020204" pitchFamily="34" charset="0"/>
                <a:cs typeface="Arial" panose="020B0604020202020204" pitchFamily="34" charset="0"/>
              </a:rPr>
              <a:t>PARTICIPANT STEPS</a:t>
            </a:r>
          </a:p>
        </p:txBody>
      </p:sp>
      <p:sp>
        <p:nvSpPr>
          <p:cNvPr id="5" name="Rectangle 4"/>
          <p:cNvSpPr/>
          <p:nvPr/>
        </p:nvSpPr>
        <p:spPr>
          <a:xfrm>
            <a:off x="743905" y="3113859"/>
            <a:ext cx="2308130" cy="757130"/>
          </a:xfrm>
          <a:prstGeom prst="rect">
            <a:avLst/>
          </a:prstGeom>
        </p:spPr>
        <p:txBody>
          <a:bodyPr wrap="square">
            <a:spAutoFit/>
          </a:bodyPr>
          <a:lstStyle/>
          <a:p>
            <a:pPr algn="ctr" defTabSz="3851370">
              <a:lnSpc>
                <a:spcPct val="90000"/>
              </a:lnSpc>
              <a:spcBef>
                <a:spcPct val="0"/>
              </a:spcBef>
              <a:spcAft>
                <a:spcPct val="35000"/>
              </a:spcAft>
            </a:pPr>
            <a:r>
              <a:rPr lang="en-US" sz="1200" dirty="0">
                <a:solidFill>
                  <a:srgbClr val="454545"/>
                </a:solidFill>
                <a:latin typeface="Arial" panose="020B0604020202020204" pitchFamily="34" charset="0"/>
                <a:cs typeface="Arial" panose="020B0604020202020204" pitchFamily="34" charset="0"/>
              </a:rPr>
              <a:t>Alexander Group conducts </a:t>
            </a:r>
            <a:br>
              <a:rPr lang="en-US" sz="1200" dirty="0">
                <a:solidFill>
                  <a:srgbClr val="454545"/>
                </a:solidFill>
                <a:latin typeface="Arial" panose="020B0604020202020204" pitchFamily="34" charset="0"/>
                <a:cs typeface="Arial" panose="020B0604020202020204" pitchFamily="34" charset="0"/>
              </a:rPr>
            </a:br>
            <a:r>
              <a:rPr lang="en-US" sz="1200" dirty="0">
                <a:solidFill>
                  <a:srgbClr val="454545"/>
                </a:solidFill>
                <a:latin typeface="Arial" panose="020B0604020202020204" pitchFamily="34" charset="0"/>
                <a:cs typeface="Arial" panose="020B0604020202020204" pitchFamily="34" charset="0"/>
              </a:rPr>
              <a:t>1-2 short interviews </a:t>
            </a:r>
            <a:br>
              <a:rPr lang="en-US" sz="1200" dirty="0">
                <a:solidFill>
                  <a:srgbClr val="454545"/>
                </a:solidFill>
                <a:latin typeface="Arial" panose="020B0604020202020204" pitchFamily="34" charset="0"/>
                <a:cs typeface="Arial" panose="020B0604020202020204" pitchFamily="34" charset="0"/>
              </a:rPr>
            </a:br>
            <a:r>
              <a:rPr lang="en-US" sz="1200" dirty="0">
                <a:solidFill>
                  <a:srgbClr val="454545"/>
                </a:solidFill>
                <a:latin typeface="Arial" panose="020B0604020202020204" pitchFamily="34" charset="0"/>
                <a:cs typeface="Arial" panose="020B0604020202020204" pitchFamily="34" charset="0"/>
              </a:rPr>
              <a:t>with </a:t>
            </a:r>
            <a:r>
              <a:rPr lang="en-US" sz="1200" b="1" dirty="0">
                <a:solidFill>
                  <a:srgbClr val="0076BD"/>
                </a:solidFill>
                <a:latin typeface="Arial" panose="020B0604020202020204" pitchFamily="34" charset="0"/>
                <a:cs typeface="Arial" panose="020B0604020202020204" pitchFamily="34" charset="0"/>
              </a:rPr>
              <a:t>your revenue  leaders on </a:t>
            </a:r>
            <a:br>
              <a:rPr lang="en-US" sz="1200" b="1" dirty="0">
                <a:solidFill>
                  <a:srgbClr val="0076BD"/>
                </a:solidFill>
                <a:latin typeface="Arial" panose="020B0604020202020204" pitchFamily="34" charset="0"/>
                <a:cs typeface="Arial" panose="020B0604020202020204" pitchFamily="34" charset="0"/>
              </a:rPr>
            </a:br>
            <a:r>
              <a:rPr lang="en-US" sz="1200" b="1" dirty="0">
                <a:solidFill>
                  <a:srgbClr val="0076BD"/>
                </a:solidFill>
                <a:latin typeface="Arial" panose="020B0604020202020204" pitchFamily="34" charset="0"/>
                <a:cs typeface="Arial" panose="020B0604020202020204" pitchFamily="34" charset="0"/>
              </a:rPr>
              <a:t>key insight topics </a:t>
            </a:r>
          </a:p>
        </p:txBody>
      </p:sp>
      <p:pic>
        <p:nvPicPr>
          <p:cNvPr id="41" name="Picture 40">
            <a:extLst>
              <a:ext uri="{FF2B5EF4-FFF2-40B4-BE49-F238E27FC236}">
                <a16:creationId xmlns:a16="http://schemas.microsoft.com/office/drawing/2014/main" id="{67B18842-4463-2E4D-B648-976C2F25A884}"/>
              </a:ext>
            </a:extLst>
          </p:cNvPr>
          <p:cNvPicPr>
            <a:picLocks noChangeAspect="1"/>
          </p:cNvPicPr>
          <p:nvPr/>
        </p:nvPicPr>
        <p:blipFill>
          <a:blip r:embed="rId3"/>
          <a:stretch>
            <a:fillRect/>
          </a:stretch>
        </p:blipFill>
        <p:spPr>
          <a:xfrm>
            <a:off x="1457808" y="1800994"/>
            <a:ext cx="914400" cy="914400"/>
          </a:xfrm>
          <a:prstGeom prst="rect">
            <a:avLst/>
          </a:prstGeom>
        </p:spPr>
      </p:pic>
      <p:sp>
        <p:nvSpPr>
          <p:cNvPr id="49" name="Rectangle 48">
            <a:extLst>
              <a:ext uri="{FF2B5EF4-FFF2-40B4-BE49-F238E27FC236}">
                <a16:creationId xmlns:a16="http://schemas.microsoft.com/office/drawing/2014/main" id="{EED51FE5-61F0-B34C-B49C-FC44DBBD98D7}"/>
              </a:ext>
            </a:extLst>
          </p:cNvPr>
          <p:cNvSpPr/>
          <p:nvPr/>
        </p:nvSpPr>
        <p:spPr>
          <a:xfrm>
            <a:off x="852908" y="2796340"/>
            <a:ext cx="2124201" cy="313932"/>
          </a:xfrm>
          <a:prstGeom prst="rect">
            <a:avLst/>
          </a:prstGeom>
        </p:spPr>
        <p:txBody>
          <a:bodyPr wrap="square">
            <a:spAutoFit/>
          </a:bodyPr>
          <a:lstStyle/>
          <a:p>
            <a:pPr algn="ctr" defTabSz="3851370">
              <a:lnSpc>
                <a:spcPct val="90000"/>
              </a:lnSpc>
              <a:spcBef>
                <a:spcPct val="0"/>
              </a:spcBef>
            </a:pPr>
            <a:r>
              <a:rPr lang="en-US" sz="1600" b="1" spc="100">
                <a:solidFill>
                  <a:srgbClr val="454545"/>
                </a:solidFill>
                <a:latin typeface="Arial" panose="020B0604020202020204" pitchFamily="34" charset="0"/>
                <a:cs typeface="Arial" panose="020B0604020202020204" pitchFamily="34" charset="0"/>
              </a:rPr>
              <a:t>INTERVIEWS</a:t>
            </a:r>
            <a:endParaRPr lang="en-US" sz="1600" b="1">
              <a:solidFill>
                <a:srgbClr val="454545"/>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4C5B392-8678-B349-89D4-8508F74ACFEB}"/>
              </a:ext>
            </a:extLst>
          </p:cNvPr>
          <p:cNvSpPr/>
          <p:nvPr/>
        </p:nvSpPr>
        <p:spPr>
          <a:xfrm>
            <a:off x="1691984" y="4131633"/>
            <a:ext cx="446049" cy="446049"/>
          </a:xfrm>
          <a:prstGeom prst="ellipse">
            <a:avLst/>
          </a:prstGeom>
          <a:solidFill>
            <a:schemeClr val="bg1"/>
          </a:solidFill>
          <a:ln w="12700">
            <a:solidFill>
              <a:srgbClr val="F39E1E"/>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r>
              <a:rPr lang="en-US" sz="1200" b="1" baseline="0">
                <a:solidFill>
                  <a:srgbClr val="454545"/>
                </a:solidFill>
              </a:rPr>
              <a:t>1</a:t>
            </a:r>
          </a:p>
        </p:txBody>
      </p:sp>
      <p:sp>
        <p:nvSpPr>
          <p:cNvPr id="19" name="Rectangle 18"/>
          <p:cNvSpPr/>
          <p:nvPr/>
        </p:nvSpPr>
        <p:spPr>
          <a:xfrm>
            <a:off x="3525956" y="3144640"/>
            <a:ext cx="2502317" cy="646331"/>
          </a:xfrm>
          <a:prstGeom prst="rect">
            <a:avLst/>
          </a:prstGeom>
        </p:spPr>
        <p:txBody>
          <a:bodyPr wrap="square" lIns="128016" rIns="118872">
            <a:spAutoFit/>
          </a:bodyPr>
          <a:lstStyle/>
          <a:p>
            <a:pPr algn="ctr"/>
            <a:r>
              <a:rPr lang="en-US" sz="1200" dirty="0">
                <a:solidFill>
                  <a:srgbClr val="454545"/>
                </a:solidFill>
                <a:latin typeface="Arial" panose="020B0604020202020204" pitchFamily="34" charset="0"/>
                <a:cs typeface="Arial" panose="020B0604020202020204" pitchFamily="34" charset="0"/>
              </a:rPr>
              <a:t>Alexander Group collects your </a:t>
            </a:r>
            <a:br>
              <a:rPr lang="en-US" sz="1200" dirty="0">
                <a:solidFill>
                  <a:srgbClr val="454545"/>
                </a:solidFill>
                <a:latin typeface="Arial" panose="020B0604020202020204" pitchFamily="34" charset="0"/>
                <a:cs typeface="Arial" panose="020B0604020202020204" pitchFamily="34" charset="0"/>
              </a:rPr>
            </a:br>
            <a:r>
              <a:rPr lang="en-US" sz="1200" dirty="0">
                <a:solidFill>
                  <a:srgbClr val="454545"/>
                </a:solidFill>
                <a:latin typeface="Arial" panose="020B0604020202020204" pitchFamily="34" charset="0"/>
                <a:cs typeface="Arial" panose="020B0604020202020204" pitchFamily="34" charset="0"/>
              </a:rPr>
              <a:t>company data, including </a:t>
            </a:r>
            <a:r>
              <a:rPr lang="en-US" sz="1200" b="1" dirty="0">
                <a:solidFill>
                  <a:srgbClr val="0076BD"/>
                </a:solidFill>
                <a:latin typeface="Arial" panose="020B0604020202020204" pitchFamily="34" charset="0"/>
                <a:cs typeface="Arial" panose="020B0604020202020204" pitchFamily="34" charset="0"/>
              </a:rPr>
              <a:t>headcount, revenue</a:t>
            </a:r>
            <a:r>
              <a:rPr lang="en-US" sz="1200" b="1" dirty="0">
                <a:solidFill>
                  <a:srgbClr val="454545"/>
                </a:solidFill>
                <a:latin typeface="Arial" panose="020B0604020202020204" pitchFamily="34" charset="0"/>
                <a:cs typeface="Arial" panose="020B0604020202020204" pitchFamily="34" charset="0"/>
              </a:rPr>
              <a:t> </a:t>
            </a:r>
            <a:r>
              <a:rPr lang="en-US" sz="1200" dirty="0">
                <a:solidFill>
                  <a:srgbClr val="454545"/>
                </a:solidFill>
                <a:latin typeface="Arial" panose="020B0604020202020204" pitchFamily="34" charset="0"/>
                <a:cs typeface="Arial" panose="020B0604020202020204" pitchFamily="34" charset="0"/>
              </a:rPr>
              <a:t>and </a:t>
            </a:r>
            <a:r>
              <a:rPr lang="en-US" sz="1200" b="1" dirty="0">
                <a:solidFill>
                  <a:srgbClr val="0076BD"/>
                </a:solidFill>
                <a:latin typeface="Arial" panose="020B0604020202020204" pitchFamily="34" charset="0"/>
                <a:cs typeface="Arial" panose="020B0604020202020204" pitchFamily="34" charset="0"/>
              </a:rPr>
              <a:t>costs</a:t>
            </a:r>
          </a:p>
        </p:txBody>
      </p:sp>
      <p:pic>
        <p:nvPicPr>
          <p:cNvPr id="43" name="Picture 42">
            <a:extLst>
              <a:ext uri="{FF2B5EF4-FFF2-40B4-BE49-F238E27FC236}">
                <a16:creationId xmlns:a16="http://schemas.microsoft.com/office/drawing/2014/main" id="{AA2F3AB5-F2C5-984C-A942-64DB49045748}"/>
              </a:ext>
            </a:extLst>
          </p:cNvPr>
          <p:cNvPicPr>
            <a:picLocks noChangeAspect="1"/>
          </p:cNvPicPr>
          <p:nvPr/>
        </p:nvPicPr>
        <p:blipFill>
          <a:blip r:embed="rId4"/>
          <a:stretch>
            <a:fillRect/>
          </a:stretch>
        </p:blipFill>
        <p:spPr>
          <a:xfrm>
            <a:off x="4319914" y="1800994"/>
            <a:ext cx="914400" cy="914400"/>
          </a:xfrm>
          <a:prstGeom prst="rect">
            <a:avLst/>
          </a:prstGeom>
        </p:spPr>
      </p:pic>
      <p:sp>
        <p:nvSpPr>
          <p:cNvPr id="50" name="Rectangle 49">
            <a:extLst>
              <a:ext uri="{FF2B5EF4-FFF2-40B4-BE49-F238E27FC236}">
                <a16:creationId xmlns:a16="http://schemas.microsoft.com/office/drawing/2014/main" id="{27B72155-CD49-2048-9121-36B14E0451EE}"/>
              </a:ext>
            </a:extLst>
          </p:cNvPr>
          <p:cNvSpPr/>
          <p:nvPr/>
        </p:nvSpPr>
        <p:spPr>
          <a:xfrm>
            <a:off x="3621869" y="2796340"/>
            <a:ext cx="2310490" cy="338554"/>
          </a:xfrm>
          <a:prstGeom prst="rect">
            <a:avLst/>
          </a:prstGeom>
        </p:spPr>
        <p:txBody>
          <a:bodyPr wrap="square" lIns="128016" rIns="118872">
            <a:spAutoFit/>
          </a:bodyPr>
          <a:lstStyle/>
          <a:p>
            <a:pPr algn="ctr"/>
            <a:r>
              <a:rPr lang="en-US" sz="1600" b="1" spc="100" dirty="0">
                <a:solidFill>
                  <a:srgbClr val="454545"/>
                </a:solidFill>
                <a:latin typeface="Arial" panose="020B0604020202020204" pitchFamily="34" charset="0"/>
                <a:cs typeface="Arial" panose="020B0604020202020204" pitchFamily="34" charset="0"/>
              </a:rPr>
              <a:t>COLLECT DATA</a:t>
            </a:r>
            <a:endParaRPr lang="en-US" sz="1600" b="1" dirty="0">
              <a:solidFill>
                <a:srgbClr val="454545"/>
              </a:solidFill>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4CF1409F-FD2F-0749-B36C-C49CA2D126B2}"/>
              </a:ext>
            </a:extLst>
          </p:cNvPr>
          <p:cNvSpPr/>
          <p:nvPr/>
        </p:nvSpPr>
        <p:spPr>
          <a:xfrm>
            <a:off x="4520196" y="4131633"/>
            <a:ext cx="446049" cy="446049"/>
          </a:xfrm>
          <a:prstGeom prst="ellipse">
            <a:avLst/>
          </a:prstGeom>
          <a:solidFill>
            <a:schemeClr val="bg1"/>
          </a:solidFill>
          <a:ln w="12700">
            <a:solidFill>
              <a:srgbClr val="F39E1E"/>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r>
              <a:rPr lang="en-US" sz="1200" b="1" baseline="0">
                <a:solidFill>
                  <a:srgbClr val="454545"/>
                </a:solidFill>
              </a:rPr>
              <a:t>2</a:t>
            </a:r>
          </a:p>
        </p:txBody>
      </p:sp>
      <p:sp>
        <p:nvSpPr>
          <p:cNvPr id="2" name="Rectangle 1"/>
          <p:cNvSpPr/>
          <p:nvPr/>
        </p:nvSpPr>
        <p:spPr>
          <a:xfrm>
            <a:off x="6451817" y="3115657"/>
            <a:ext cx="2211607" cy="830997"/>
          </a:xfrm>
          <a:prstGeom prst="rect">
            <a:avLst/>
          </a:prstGeom>
        </p:spPr>
        <p:txBody>
          <a:bodyPr wrap="square">
            <a:spAutoFit/>
          </a:bodyPr>
          <a:lstStyle/>
          <a:p>
            <a:pPr algn="ctr"/>
            <a:r>
              <a:rPr lang="en-US" sz="1200" dirty="0">
                <a:solidFill>
                  <a:srgbClr val="454545"/>
                </a:solidFill>
                <a:latin typeface="Arial" panose="020B0604020202020204" pitchFamily="34" charset="0"/>
                <a:cs typeface="Arial" panose="020B0604020202020204" pitchFamily="34" charset="0"/>
              </a:rPr>
              <a:t>Alexander Group </a:t>
            </a:r>
            <a:r>
              <a:rPr lang="en-US" sz="1200" b="1" dirty="0">
                <a:solidFill>
                  <a:srgbClr val="0076BD"/>
                </a:solidFill>
                <a:latin typeface="Arial" panose="020B0604020202020204" pitchFamily="34" charset="0"/>
                <a:cs typeface="Arial" panose="020B0604020202020204" pitchFamily="34" charset="0"/>
              </a:rPr>
              <a:t>compares your results</a:t>
            </a:r>
            <a:r>
              <a:rPr lang="en-US" sz="1200" dirty="0">
                <a:solidFill>
                  <a:srgbClr val="0076BD"/>
                </a:solidFill>
                <a:latin typeface="Arial" panose="020B0604020202020204" pitchFamily="34" charset="0"/>
                <a:cs typeface="Arial" panose="020B0604020202020204" pitchFamily="34" charset="0"/>
              </a:rPr>
              <a:t> </a:t>
            </a:r>
            <a:r>
              <a:rPr lang="en-US" sz="1200" dirty="0">
                <a:solidFill>
                  <a:srgbClr val="454545"/>
                </a:solidFill>
                <a:latin typeface="Arial" panose="020B0604020202020204" pitchFamily="34" charset="0"/>
                <a:cs typeface="Arial" panose="020B0604020202020204" pitchFamily="34" charset="0"/>
              </a:rPr>
              <a:t>to industry peers and AGI’s benchmark database</a:t>
            </a:r>
          </a:p>
        </p:txBody>
      </p:sp>
      <p:pic>
        <p:nvPicPr>
          <p:cNvPr id="42" name="Picture 41">
            <a:extLst>
              <a:ext uri="{FF2B5EF4-FFF2-40B4-BE49-F238E27FC236}">
                <a16:creationId xmlns:a16="http://schemas.microsoft.com/office/drawing/2014/main" id="{6F4480F7-B9A5-0947-8FBB-AA344B1E5016}"/>
              </a:ext>
            </a:extLst>
          </p:cNvPr>
          <p:cNvPicPr>
            <a:picLocks noChangeAspect="1"/>
          </p:cNvPicPr>
          <p:nvPr/>
        </p:nvPicPr>
        <p:blipFill>
          <a:blip r:embed="rId5"/>
          <a:stretch>
            <a:fillRect/>
          </a:stretch>
        </p:blipFill>
        <p:spPr>
          <a:xfrm>
            <a:off x="7100420" y="1800994"/>
            <a:ext cx="914400" cy="914400"/>
          </a:xfrm>
          <a:prstGeom prst="rect">
            <a:avLst/>
          </a:prstGeom>
        </p:spPr>
      </p:pic>
      <p:sp>
        <p:nvSpPr>
          <p:cNvPr id="52" name="Rectangle 51">
            <a:extLst>
              <a:ext uri="{FF2B5EF4-FFF2-40B4-BE49-F238E27FC236}">
                <a16:creationId xmlns:a16="http://schemas.microsoft.com/office/drawing/2014/main" id="{D399AA4E-D47C-8D42-8E30-74C085293866}"/>
              </a:ext>
            </a:extLst>
          </p:cNvPr>
          <p:cNvSpPr/>
          <p:nvPr/>
        </p:nvSpPr>
        <p:spPr>
          <a:xfrm>
            <a:off x="6652378" y="2796340"/>
            <a:ext cx="1810484" cy="338554"/>
          </a:xfrm>
          <a:prstGeom prst="rect">
            <a:avLst/>
          </a:prstGeom>
        </p:spPr>
        <p:txBody>
          <a:bodyPr wrap="square">
            <a:spAutoFit/>
          </a:bodyPr>
          <a:lstStyle/>
          <a:p>
            <a:pPr algn="ctr"/>
            <a:r>
              <a:rPr lang="en-US" sz="1600" b="1" spc="100" dirty="0">
                <a:solidFill>
                  <a:srgbClr val="454545"/>
                </a:solidFill>
                <a:latin typeface="Arial" panose="020B0604020202020204" pitchFamily="34" charset="0"/>
                <a:cs typeface="Arial" panose="020B0604020202020204" pitchFamily="34" charset="0"/>
              </a:rPr>
              <a:t>ANALYSIS</a:t>
            </a:r>
            <a:endParaRPr lang="en-US" sz="1600" dirty="0">
              <a:solidFill>
                <a:srgbClr val="454545"/>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35BF8C78-857F-9F48-908B-F7409B2CE50C}"/>
              </a:ext>
            </a:extLst>
          </p:cNvPr>
          <p:cNvSpPr/>
          <p:nvPr/>
        </p:nvSpPr>
        <p:spPr>
          <a:xfrm>
            <a:off x="7348408" y="4131633"/>
            <a:ext cx="446049" cy="446049"/>
          </a:xfrm>
          <a:prstGeom prst="ellipse">
            <a:avLst/>
          </a:prstGeom>
          <a:solidFill>
            <a:schemeClr val="bg1"/>
          </a:solidFill>
          <a:ln w="12700">
            <a:solidFill>
              <a:srgbClr val="F39E1E"/>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r>
              <a:rPr lang="en-US" sz="1200" b="1" baseline="0">
                <a:solidFill>
                  <a:srgbClr val="454545"/>
                </a:solidFill>
              </a:rPr>
              <a:t>3</a:t>
            </a:r>
          </a:p>
        </p:txBody>
      </p:sp>
      <p:sp>
        <p:nvSpPr>
          <p:cNvPr id="20" name="Rectangle 19"/>
          <p:cNvSpPr/>
          <p:nvPr/>
        </p:nvSpPr>
        <p:spPr>
          <a:xfrm>
            <a:off x="9219906" y="3134894"/>
            <a:ext cx="2359477" cy="1015663"/>
          </a:xfrm>
          <a:prstGeom prst="rect">
            <a:avLst/>
          </a:prstGeom>
        </p:spPr>
        <p:txBody>
          <a:bodyPr wrap="square" lIns="0" rIns="0">
            <a:spAutoFit/>
          </a:bodyPr>
          <a:lstStyle/>
          <a:p>
            <a:pPr algn="ctr"/>
            <a:r>
              <a:rPr lang="en-US" sz="1200" dirty="0">
                <a:solidFill>
                  <a:srgbClr val="454545"/>
                </a:solidFill>
                <a:latin typeface="Arial" panose="020B0604020202020204" pitchFamily="34" charset="0"/>
                <a:cs typeface="Arial" panose="020B0604020202020204" pitchFamily="34" charset="0"/>
              </a:rPr>
              <a:t>Alexander Group will </a:t>
            </a:r>
            <a:br>
              <a:rPr lang="en-US" sz="1200" dirty="0">
                <a:solidFill>
                  <a:srgbClr val="454545"/>
                </a:solidFill>
                <a:latin typeface="Arial" panose="020B0604020202020204" pitchFamily="34" charset="0"/>
                <a:cs typeface="Arial" panose="020B0604020202020204" pitchFamily="34" charset="0"/>
              </a:rPr>
            </a:br>
            <a:r>
              <a:rPr lang="en-US" sz="1200" dirty="0">
                <a:solidFill>
                  <a:srgbClr val="454545"/>
                </a:solidFill>
                <a:latin typeface="Arial" panose="020B0604020202020204" pitchFamily="34" charset="0"/>
                <a:cs typeface="Arial" panose="020B0604020202020204" pitchFamily="34" charset="0"/>
              </a:rPr>
              <a:t>present </a:t>
            </a:r>
            <a:r>
              <a:rPr lang="en-US" sz="1200" b="1" dirty="0">
                <a:solidFill>
                  <a:srgbClr val="0076BD"/>
                </a:solidFill>
                <a:latin typeface="Arial" panose="020B0604020202020204" pitchFamily="34" charset="0"/>
                <a:cs typeface="Arial" panose="020B0604020202020204" pitchFamily="34" charset="0"/>
              </a:rPr>
              <a:t>study findings </a:t>
            </a:r>
            <a:r>
              <a:rPr lang="en-US" sz="1200" dirty="0">
                <a:solidFill>
                  <a:srgbClr val="454545"/>
                </a:solidFill>
                <a:latin typeface="Arial" panose="020B0604020202020204" pitchFamily="34" charset="0"/>
                <a:cs typeface="Arial" panose="020B0604020202020204" pitchFamily="34" charset="0"/>
              </a:rPr>
              <a:t>and </a:t>
            </a:r>
            <a:r>
              <a:rPr lang="en-US" sz="1200" b="1" dirty="0">
                <a:solidFill>
                  <a:srgbClr val="0076BD"/>
                </a:solidFill>
                <a:latin typeface="Arial" panose="020B0604020202020204" pitchFamily="34" charset="0"/>
                <a:cs typeface="Arial" panose="020B0604020202020204" pitchFamily="34" charset="0"/>
              </a:rPr>
              <a:t>custom comparisons</a:t>
            </a:r>
            <a:r>
              <a:rPr lang="en-US" sz="1200" dirty="0">
                <a:solidFill>
                  <a:srgbClr val="0076BD"/>
                </a:solidFill>
                <a:latin typeface="Arial" panose="020B0604020202020204" pitchFamily="34" charset="0"/>
                <a:cs typeface="Arial" panose="020B0604020202020204" pitchFamily="34" charset="0"/>
              </a:rPr>
              <a:t> </a:t>
            </a:r>
            <a:r>
              <a:rPr lang="en-US" sz="1200" dirty="0">
                <a:solidFill>
                  <a:srgbClr val="454545"/>
                </a:solidFill>
                <a:latin typeface="Arial" panose="020B0604020202020204" pitchFamily="34" charset="0"/>
                <a:cs typeface="Arial" panose="020B0604020202020204" pitchFamily="34" charset="0"/>
              </a:rPr>
              <a:t>based on our research and industry experience</a:t>
            </a:r>
          </a:p>
        </p:txBody>
      </p:sp>
      <p:pic>
        <p:nvPicPr>
          <p:cNvPr id="46" name="Picture 45">
            <a:extLst>
              <a:ext uri="{FF2B5EF4-FFF2-40B4-BE49-F238E27FC236}">
                <a16:creationId xmlns:a16="http://schemas.microsoft.com/office/drawing/2014/main" id="{9796558F-3BBC-8F4F-8C64-2BEC0AAF8AF9}"/>
              </a:ext>
            </a:extLst>
          </p:cNvPr>
          <p:cNvPicPr>
            <a:picLocks noChangeAspect="1"/>
          </p:cNvPicPr>
          <p:nvPr/>
        </p:nvPicPr>
        <p:blipFill>
          <a:blip r:embed="rId6"/>
          <a:stretch>
            <a:fillRect/>
          </a:stretch>
        </p:blipFill>
        <p:spPr>
          <a:xfrm>
            <a:off x="9942444" y="1800994"/>
            <a:ext cx="914400" cy="914400"/>
          </a:xfrm>
          <a:prstGeom prst="rect">
            <a:avLst/>
          </a:prstGeom>
        </p:spPr>
      </p:pic>
      <p:sp>
        <p:nvSpPr>
          <p:cNvPr id="53" name="Rectangle 52">
            <a:extLst>
              <a:ext uri="{FF2B5EF4-FFF2-40B4-BE49-F238E27FC236}">
                <a16:creationId xmlns:a16="http://schemas.microsoft.com/office/drawing/2014/main" id="{DCFCD75C-97D9-C941-8623-24034B97A1B9}"/>
              </a:ext>
            </a:extLst>
          </p:cNvPr>
          <p:cNvSpPr/>
          <p:nvPr/>
        </p:nvSpPr>
        <p:spPr>
          <a:xfrm>
            <a:off x="9219906" y="2796340"/>
            <a:ext cx="2359477" cy="338554"/>
          </a:xfrm>
          <a:prstGeom prst="rect">
            <a:avLst/>
          </a:prstGeom>
        </p:spPr>
        <p:txBody>
          <a:bodyPr wrap="square" lIns="0" rIns="0">
            <a:spAutoFit/>
          </a:bodyPr>
          <a:lstStyle/>
          <a:p>
            <a:pPr algn="ctr"/>
            <a:r>
              <a:rPr lang="en-US" sz="1600" b="1" spc="100" dirty="0">
                <a:solidFill>
                  <a:srgbClr val="454545"/>
                </a:solidFill>
                <a:latin typeface="Arial" panose="020B0604020202020204" pitchFamily="34" charset="0"/>
                <a:cs typeface="Arial" panose="020B0604020202020204" pitchFamily="34" charset="0"/>
              </a:rPr>
              <a:t>RESULTS BRIEFING</a:t>
            </a:r>
            <a:endParaRPr lang="en-US" sz="1600" dirty="0">
              <a:solidFill>
                <a:srgbClr val="454545"/>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6BEDB99A-D01F-FC48-8EEE-5E0296CE9480}"/>
              </a:ext>
            </a:extLst>
          </p:cNvPr>
          <p:cNvSpPr/>
          <p:nvPr/>
        </p:nvSpPr>
        <p:spPr>
          <a:xfrm>
            <a:off x="10176620" y="4131633"/>
            <a:ext cx="446049" cy="446049"/>
          </a:xfrm>
          <a:prstGeom prst="ellipse">
            <a:avLst/>
          </a:prstGeom>
          <a:solidFill>
            <a:schemeClr val="bg1"/>
          </a:solidFill>
          <a:ln w="12700">
            <a:solidFill>
              <a:srgbClr val="F39E1E"/>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r>
              <a:rPr lang="en-US" sz="1200" b="1" baseline="0">
                <a:solidFill>
                  <a:srgbClr val="454545"/>
                </a:solidFill>
              </a:rPr>
              <a:t>4</a:t>
            </a:r>
          </a:p>
        </p:txBody>
      </p:sp>
      <p:grpSp>
        <p:nvGrpSpPr>
          <p:cNvPr id="66" name="Group 65">
            <a:extLst>
              <a:ext uri="{FF2B5EF4-FFF2-40B4-BE49-F238E27FC236}">
                <a16:creationId xmlns:a16="http://schemas.microsoft.com/office/drawing/2014/main" id="{6315E083-DF3E-5D43-A934-2183487616FB}"/>
              </a:ext>
            </a:extLst>
          </p:cNvPr>
          <p:cNvGrpSpPr/>
          <p:nvPr/>
        </p:nvGrpSpPr>
        <p:grpSpPr>
          <a:xfrm flipV="1">
            <a:off x="651827" y="4915901"/>
            <a:ext cx="5247904" cy="258766"/>
            <a:chOff x="639142" y="1822795"/>
            <a:chExt cx="5247904" cy="258766"/>
          </a:xfrm>
        </p:grpSpPr>
        <p:cxnSp>
          <p:nvCxnSpPr>
            <p:cNvPr id="62" name="Straight Connector 61">
              <a:extLst>
                <a:ext uri="{FF2B5EF4-FFF2-40B4-BE49-F238E27FC236}">
                  <a16:creationId xmlns:a16="http://schemas.microsoft.com/office/drawing/2014/main" id="{47C4CA7A-3B01-AF4F-8EFA-F37322FA96C9}"/>
                </a:ext>
              </a:extLst>
            </p:cNvPr>
            <p:cNvCxnSpPr/>
            <p:nvPr/>
          </p:nvCxnSpPr>
          <p:spPr>
            <a:xfrm>
              <a:off x="639142" y="1822795"/>
              <a:ext cx="524790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F5ED378-9949-5F4F-AAB8-54CC1D73314D}"/>
                </a:ext>
              </a:extLst>
            </p:cNvPr>
            <p:cNvCxnSpPr/>
            <p:nvPr/>
          </p:nvCxnSpPr>
          <p:spPr>
            <a:xfrm>
              <a:off x="5879612" y="1822795"/>
              <a:ext cx="0" cy="2587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D954B6E-5954-264D-9459-29B27DF93E35}"/>
                </a:ext>
              </a:extLst>
            </p:cNvPr>
            <p:cNvCxnSpPr/>
            <p:nvPr/>
          </p:nvCxnSpPr>
          <p:spPr>
            <a:xfrm>
              <a:off x="639142" y="1822795"/>
              <a:ext cx="0" cy="2587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3DC99A46-0E52-D345-99D1-689F78755BB3}"/>
              </a:ext>
            </a:extLst>
          </p:cNvPr>
          <p:cNvGrpSpPr/>
          <p:nvPr/>
        </p:nvGrpSpPr>
        <p:grpSpPr>
          <a:xfrm flipV="1">
            <a:off x="6296527" y="4915901"/>
            <a:ext cx="5247904" cy="258766"/>
            <a:chOff x="639142" y="1822795"/>
            <a:chExt cx="5247904" cy="258766"/>
          </a:xfrm>
        </p:grpSpPr>
        <p:cxnSp>
          <p:nvCxnSpPr>
            <p:cNvPr id="68" name="Straight Connector 67">
              <a:extLst>
                <a:ext uri="{FF2B5EF4-FFF2-40B4-BE49-F238E27FC236}">
                  <a16:creationId xmlns:a16="http://schemas.microsoft.com/office/drawing/2014/main" id="{4721C779-15D9-B14D-B707-61C1690D563E}"/>
                </a:ext>
              </a:extLst>
            </p:cNvPr>
            <p:cNvCxnSpPr/>
            <p:nvPr/>
          </p:nvCxnSpPr>
          <p:spPr>
            <a:xfrm>
              <a:off x="639142" y="1822795"/>
              <a:ext cx="524790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B8DD0B-9358-B449-B69B-CF695DF5AA00}"/>
                </a:ext>
              </a:extLst>
            </p:cNvPr>
            <p:cNvCxnSpPr/>
            <p:nvPr/>
          </p:nvCxnSpPr>
          <p:spPr>
            <a:xfrm>
              <a:off x="5879612" y="1822795"/>
              <a:ext cx="0" cy="2587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C027B0-1FF4-4E42-97E5-FE3ACD2F82C5}"/>
                </a:ext>
              </a:extLst>
            </p:cNvPr>
            <p:cNvCxnSpPr/>
            <p:nvPr/>
          </p:nvCxnSpPr>
          <p:spPr>
            <a:xfrm>
              <a:off x="639142" y="1822795"/>
              <a:ext cx="0" cy="25876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00CFFD19-F61C-504B-8301-90A0530B7082}"/>
              </a:ext>
            </a:extLst>
          </p:cNvPr>
          <p:cNvSpPr txBox="1"/>
          <p:nvPr/>
        </p:nvSpPr>
        <p:spPr>
          <a:xfrm>
            <a:off x="6296527" y="5239585"/>
            <a:ext cx="5247904" cy="553998"/>
          </a:xfrm>
          <a:prstGeom prst="rect">
            <a:avLst/>
          </a:prstGeom>
          <a:noFill/>
        </p:spPr>
        <p:txBody>
          <a:bodyPr wrap="square" rtlCol="0">
            <a:spAutoFit/>
          </a:bodyPr>
          <a:lstStyle/>
          <a:p>
            <a:pPr algn="ctr"/>
            <a:r>
              <a:rPr lang="en-US" sz="1000" b="1" spc="100" dirty="0">
                <a:solidFill>
                  <a:srgbClr val="454545"/>
                </a:solidFill>
                <a:latin typeface="Arial" panose="020B0604020202020204" pitchFamily="34" charset="0"/>
                <a:cs typeface="Arial" panose="020B0604020202020204" pitchFamily="34" charset="0"/>
              </a:rPr>
              <a:t>PRELIMINARY FINDINGS PRESENTATIONS</a:t>
            </a:r>
          </a:p>
          <a:p>
            <a:pPr algn="ctr"/>
            <a:r>
              <a:rPr lang="en-US" sz="1000" dirty="0">
                <a:solidFill>
                  <a:srgbClr val="454545"/>
                </a:solidFill>
                <a:latin typeface="Arial" panose="020B0604020202020204" pitchFamily="34" charset="0"/>
                <a:cs typeface="Arial" panose="020B0604020202020204" pitchFamily="34" charset="0"/>
              </a:rPr>
              <a:t>(qualitative trends and initial metrics)</a:t>
            </a:r>
          </a:p>
          <a:p>
            <a:endParaRPr lang="en-US" sz="1000" b="1" spc="100" dirty="0">
              <a:solidFill>
                <a:srgbClr val="454545"/>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80339CF-72BE-E547-BA0F-267F111302A1}"/>
              </a:ext>
            </a:extLst>
          </p:cNvPr>
          <p:cNvSpPr txBox="1"/>
          <p:nvPr/>
        </p:nvSpPr>
        <p:spPr>
          <a:xfrm>
            <a:off x="552184" y="4331461"/>
            <a:ext cx="601447" cy="246221"/>
          </a:xfrm>
          <a:prstGeom prst="rect">
            <a:avLst/>
          </a:prstGeom>
          <a:noFill/>
        </p:spPr>
        <p:txBody>
          <a:bodyPr wrap="none" rtlCol="0">
            <a:spAutoFit/>
          </a:bodyPr>
          <a:lstStyle/>
          <a:p>
            <a:r>
              <a:rPr lang="en-US" sz="1000" b="1" spc="100">
                <a:solidFill>
                  <a:schemeClr val="bg1">
                    <a:lumMod val="85000"/>
                  </a:schemeClr>
                </a:solidFill>
                <a:latin typeface="Franklin Gothic Book" panose="020B0503020102020204" pitchFamily="34" charset="0"/>
              </a:rPr>
              <a:t>STEPS</a:t>
            </a:r>
          </a:p>
        </p:txBody>
      </p:sp>
      <p:sp>
        <p:nvSpPr>
          <p:cNvPr id="34" name="Title 3"/>
          <p:cNvSpPr txBox="1">
            <a:spLocks/>
          </p:cNvSpPr>
          <p:nvPr/>
        </p:nvSpPr>
        <p:spPr>
          <a:xfrm>
            <a:off x="559107" y="48572"/>
            <a:ext cx="11485624" cy="642869"/>
          </a:xfrm>
          <a:prstGeom prst="rect">
            <a:avLst/>
          </a:prstGeom>
        </p:spPr>
        <p:txBody>
          <a:bodyPr vert="horz" lIns="121899" tIns="60949" rIns="121899" bIns="60949" rtlCol="0" anchor="t">
            <a:noAutofit/>
          </a:bodyPr>
          <a:lstStyle>
            <a:lvl1pPr algn="l" defTabSz="1218987" rtl="0" eaLnBrk="1" latinLnBrk="0" hangingPunct="1">
              <a:spcBef>
                <a:spcPct val="0"/>
              </a:spcBef>
              <a:buNone/>
              <a:defRPr sz="2800" b="1" kern="1200" baseline="0">
                <a:solidFill>
                  <a:schemeClr val="tx2"/>
                </a:solidFill>
                <a:latin typeface="Franklin Gothic Medium" panose="020B0603020102020204" pitchFamily="34" charset="0"/>
                <a:ea typeface="+mj-ea"/>
                <a:cs typeface="+mj-cs"/>
              </a:defRPr>
            </a:lvl1pPr>
          </a:lstStyle>
          <a:p>
            <a:r>
              <a:rPr lang="en-US" sz="3200" dirty="0">
                <a:latin typeface="Arial" panose="020B0604020202020204" pitchFamily="34" charset="0"/>
                <a:cs typeface="Arial" panose="020B0604020202020204" pitchFamily="34" charset="0"/>
              </a:rPr>
              <a:t>Study Participation Steps</a:t>
            </a:r>
          </a:p>
        </p:txBody>
      </p:sp>
    </p:spTree>
    <p:extLst>
      <p:ext uri="{BB962C8B-B14F-4D97-AF65-F5344CB8AC3E}">
        <p14:creationId xmlns:p14="http://schemas.microsoft.com/office/powerpoint/2010/main" val="370674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609441" y="843089"/>
            <a:ext cx="10972800" cy="457200"/>
          </a:xfrm>
          <a:prstGeom prst="rect">
            <a:avLst/>
          </a:prstGeom>
        </p:spPr>
        <p:txBody>
          <a:bodyPr/>
          <a:lstStyle>
            <a:lvl1pPr marL="316937" indent="-316937" algn="l" defTabSz="1218987" rtl="0" eaLnBrk="1" latinLnBrk="0" hangingPunct="1">
              <a:lnSpc>
                <a:spcPct val="80000"/>
              </a:lnSpc>
              <a:spcBef>
                <a:spcPts val="1000"/>
              </a:spcBef>
              <a:buClr>
                <a:schemeClr val="accent1"/>
              </a:buClr>
              <a:buFont typeface="Arial" charset="0"/>
              <a:buChar char="•"/>
              <a:defRPr sz="2000" kern="1200">
                <a:solidFill>
                  <a:schemeClr val="tx2"/>
                </a:solidFill>
                <a:latin typeface="+mn-lt"/>
                <a:ea typeface="+mn-ea"/>
                <a:cs typeface="+mn-cs"/>
              </a:defRPr>
            </a:lvl1pPr>
            <a:lvl2pPr marL="612775" indent="-301752" algn="l" defTabSz="1218987" rtl="0" eaLnBrk="1" latinLnBrk="0" hangingPunct="1">
              <a:lnSpc>
                <a:spcPct val="8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2pPr>
            <a:lvl3pPr marL="920590" indent="-306864" algn="l" defTabSz="1218987" rtl="0" eaLnBrk="1" latinLnBrk="0" hangingPunct="1">
              <a:lnSpc>
                <a:spcPct val="8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3pPr>
            <a:lvl4pPr marL="1227452" indent="-306864" algn="l" defTabSz="1218987" rtl="0" eaLnBrk="1" latinLnBrk="0" hangingPunct="1">
              <a:lnSpc>
                <a:spcPct val="80000"/>
              </a:lnSpc>
              <a:spcBef>
                <a:spcPts val="1000"/>
              </a:spcBef>
              <a:buClr>
                <a:schemeClr val="accent1"/>
              </a:buClr>
              <a:buFont typeface="Arial" charset="0"/>
              <a:buChar char="•"/>
              <a:tabLst/>
              <a:defRPr sz="2000" kern="1200">
                <a:solidFill>
                  <a:schemeClr val="tx2"/>
                </a:solidFill>
                <a:latin typeface="+mn-lt"/>
                <a:ea typeface="+mn-ea"/>
                <a:cs typeface="+mn-cs"/>
              </a:defRPr>
            </a:lvl4pPr>
            <a:lvl5pPr marL="1534315" indent="-306864" algn="l" defTabSz="1218987" rtl="0" eaLnBrk="1" latinLnBrk="0" hangingPunct="1">
              <a:lnSpc>
                <a:spcPct val="80000"/>
              </a:lnSpc>
              <a:spcBef>
                <a:spcPts val="1000"/>
              </a:spcBef>
              <a:buClr>
                <a:schemeClr val="accent1"/>
              </a:buClr>
              <a:buFont typeface="Arial" charset="0"/>
              <a:buChar char="•"/>
              <a:tabLst/>
              <a:defRPr sz="2000" kern="1200">
                <a:solidFill>
                  <a:schemeClr val="tx2"/>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1800" dirty="0"/>
              <a:t>Report includes industry trends, executive interview findings &amp; benchmarking insights</a:t>
            </a:r>
          </a:p>
        </p:txBody>
      </p:sp>
      <p:graphicFrame>
        <p:nvGraphicFramePr>
          <p:cNvPr id="8" name="Table 7"/>
          <p:cNvGraphicFramePr>
            <a:graphicFrameLocks noGrp="1"/>
          </p:cNvGraphicFramePr>
          <p:nvPr/>
        </p:nvGraphicFramePr>
        <p:xfrm>
          <a:off x="887623" y="1431264"/>
          <a:ext cx="10413578" cy="4846320"/>
        </p:xfrm>
        <a:graphic>
          <a:graphicData uri="http://schemas.openxmlformats.org/drawingml/2006/table">
            <a:tbl>
              <a:tblPr/>
              <a:tblGrid>
                <a:gridCol w="3017520">
                  <a:extLst>
                    <a:ext uri="{9D8B030D-6E8A-4147-A177-3AD203B41FA5}">
                      <a16:colId xmlns:a16="http://schemas.microsoft.com/office/drawing/2014/main" val="1017858835"/>
                    </a:ext>
                  </a:extLst>
                </a:gridCol>
                <a:gridCol w="158641">
                  <a:extLst>
                    <a:ext uri="{9D8B030D-6E8A-4147-A177-3AD203B41FA5}">
                      <a16:colId xmlns:a16="http://schemas.microsoft.com/office/drawing/2014/main" val="545484053"/>
                    </a:ext>
                  </a:extLst>
                </a:gridCol>
                <a:gridCol w="1371600">
                  <a:extLst>
                    <a:ext uri="{9D8B030D-6E8A-4147-A177-3AD203B41FA5}">
                      <a16:colId xmlns:a16="http://schemas.microsoft.com/office/drawing/2014/main" val="4122932703"/>
                    </a:ext>
                  </a:extLst>
                </a:gridCol>
                <a:gridCol w="1371600">
                  <a:extLst>
                    <a:ext uri="{9D8B030D-6E8A-4147-A177-3AD203B41FA5}">
                      <a16:colId xmlns:a16="http://schemas.microsoft.com/office/drawing/2014/main" val="2197965226"/>
                    </a:ext>
                  </a:extLst>
                </a:gridCol>
                <a:gridCol w="1371600">
                  <a:extLst>
                    <a:ext uri="{9D8B030D-6E8A-4147-A177-3AD203B41FA5}">
                      <a16:colId xmlns:a16="http://schemas.microsoft.com/office/drawing/2014/main" val="1799649206"/>
                    </a:ext>
                  </a:extLst>
                </a:gridCol>
                <a:gridCol w="1371600">
                  <a:extLst>
                    <a:ext uri="{9D8B030D-6E8A-4147-A177-3AD203B41FA5}">
                      <a16:colId xmlns:a16="http://schemas.microsoft.com/office/drawing/2014/main" val="1229204327"/>
                    </a:ext>
                  </a:extLst>
                </a:gridCol>
                <a:gridCol w="147614">
                  <a:extLst>
                    <a:ext uri="{9D8B030D-6E8A-4147-A177-3AD203B41FA5}">
                      <a16:colId xmlns:a16="http://schemas.microsoft.com/office/drawing/2014/main" val="466654214"/>
                    </a:ext>
                  </a:extLst>
                </a:gridCol>
                <a:gridCol w="1371600">
                  <a:extLst>
                    <a:ext uri="{9D8B030D-6E8A-4147-A177-3AD203B41FA5}">
                      <a16:colId xmlns:a16="http://schemas.microsoft.com/office/drawing/2014/main" val="2892053064"/>
                    </a:ext>
                  </a:extLst>
                </a:gridCol>
                <a:gridCol w="231803">
                  <a:extLst>
                    <a:ext uri="{9D8B030D-6E8A-4147-A177-3AD203B41FA5}">
                      <a16:colId xmlns:a16="http://schemas.microsoft.com/office/drawing/2014/main" val="1983120566"/>
                    </a:ext>
                  </a:extLst>
                </a:gridCol>
              </a:tblGrid>
              <a:tr h="457200">
                <a:tc>
                  <a:txBody>
                    <a:bodyPr/>
                    <a:lstStyle/>
                    <a:p>
                      <a:pPr algn="ctr" fontAlgn="ctr"/>
                      <a:r>
                        <a:rPr lang="en-US" sz="1200" b="1" i="0" u="none" strike="noStrike" dirty="0">
                          <a:solidFill>
                            <a:schemeClr val="accent1"/>
                          </a:solidFill>
                          <a:effectLst/>
                          <a:latin typeface="Arial" panose="020B0604020202020204" pitchFamily="34" charset="0"/>
                        </a:rPr>
                        <a:t>Description</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987" rtl="0" eaLnBrk="1" fontAlgn="ctr" latinLnBrk="0" hangingPunct="1">
                        <a:lnSpc>
                          <a:spcPct val="100000"/>
                        </a:lnSpc>
                        <a:spcBef>
                          <a:spcPts val="0"/>
                        </a:spcBef>
                        <a:spcAft>
                          <a:spcPts val="0"/>
                        </a:spcAft>
                        <a:buClrTx/>
                        <a:buSzTx/>
                        <a:buFontTx/>
                        <a:buNone/>
                        <a:tabLst/>
                        <a:defRPr/>
                      </a:pPr>
                      <a:endParaRPr lang="en-US" sz="1200" b="1" i="0" u="none" strike="noStrike" dirty="0">
                        <a:solidFill>
                          <a:schemeClr val="accent1"/>
                        </a:solidFill>
                        <a:effectLst/>
                        <a:latin typeface="+mn-lt"/>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987"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accent1"/>
                          </a:solidFill>
                          <a:effectLst/>
                          <a:latin typeface="+mn-lt"/>
                        </a:rPr>
                        <a:t>Med Device</a:t>
                      </a:r>
                      <a:r>
                        <a:rPr lang="en-US" sz="1200" b="1" i="0" u="none" strike="noStrike" baseline="0" dirty="0">
                          <a:solidFill>
                            <a:schemeClr val="accent1"/>
                          </a:solidFill>
                          <a:effectLst/>
                          <a:latin typeface="+mn-lt"/>
                        </a:rPr>
                        <a:t> &amp; Diagnostics</a:t>
                      </a:r>
                      <a:endParaRPr lang="en-US" sz="1200" b="1" i="0" u="none" strike="noStrike" dirty="0">
                        <a:solidFill>
                          <a:schemeClr val="accent1"/>
                        </a:solidFill>
                        <a:effectLst/>
                        <a:latin typeface="+mn-lt"/>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chemeClr val="accent1"/>
                          </a:solidFill>
                          <a:effectLst/>
                          <a:latin typeface="Arial" panose="020B0604020202020204" pitchFamily="34" charset="0"/>
                        </a:rPr>
                        <a:t>Pharma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chemeClr val="accent1"/>
                          </a:solidFill>
                          <a:effectLst/>
                          <a:latin typeface="Arial" panose="020B0604020202020204" pitchFamily="34" charset="0"/>
                        </a:rPr>
                        <a:t>Health Tech</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chemeClr val="accent1"/>
                          </a:solidFill>
                          <a:effectLst/>
                          <a:latin typeface="Arial" panose="020B0604020202020204" pitchFamily="34" charset="0"/>
                        </a:rPr>
                        <a:t>Payors &amp; Providers</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chemeClr val="accent1"/>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accent1"/>
                          </a:solidFill>
                          <a:effectLst/>
                          <a:latin typeface="Arial" panose="020B0604020202020204" pitchFamily="34" charset="0"/>
                        </a:rPr>
                        <a:t>Participant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81C6"/>
                      </a:solidFill>
                      <a:prstDash val="solid"/>
                      <a:round/>
                      <a:headEnd type="none" w="med" len="med"/>
                      <a:tailEnd type="none" w="med" len="med"/>
                    </a:lnB>
                    <a:lnTlToBr w="12700" cmpd="sng">
                      <a:noFill/>
                      <a:prstDash val="solid"/>
                    </a:lnTlToBr>
                    <a:lnBlToTr w="12700" cmpd="sng">
                      <a:noFill/>
                      <a:prstDash val="solid"/>
                    </a:lnBlToTr>
                    <a:noFill/>
                  </a:tcPr>
                </a:tc>
                <a:tc rowSpan="12">
                  <a:txBody>
                    <a:bodyPr/>
                    <a:lstStyle/>
                    <a:p>
                      <a:endParaRPr lang="en-US" dirty="0">
                        <a:solidFill>
                          <a:schemeClr val="tx2"/>
                        </a:solidFill>
                      </a:endParaRP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498179"/>
                  </a:ext>
                </a:extLst>
              </a:tr>
              <a:tr h="365760">
                <a:tc>
                  <a:txBody>
                    <a:bodyPr/>
                    <a:lstStyle/>
                    <a:p>
                      <a:pPr algn="l" fontAlgn="ctr"/>
                      <a:r>
                        <a:rPr lang="en-US" sz="1200" b="0" i="0" u="none" strike="noStrike" dirty="0">
                          <a:solidFill>
                            <a:schemeClr val="tx2"/>
                          </a:solidFill>
                          <a:effectLst/>
                          <a:latin typeface="+mn-lt"/>
                        </a:rPr>
                        <a:t>Sales</a:t>
                      </a:r>
                      <a:r>
                        <a:rPr lang="en-US" sz="1200" b="0" i="0" u="none" strike="noStrike" baseline="0" dirty="0">
                          <a:solidFill>
                            <a:schemeClr val="tx2"/>
                          </a:solidFill>
                          <a:effectLst/>
                          <a:latin typeface="+mn-lt"/>
                        </a:rPr>
                        <a:t> Expense / Total Revenue (%)</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81C6"/>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lnL w="28575" cap="flat" cmpd="sng" algn="ctr">
                      <a:solidFill>
                        <a:schemeClr val="bg1">
                          <a:lumMod val="95000"/>
                        </a:schemeClr>
                      </a:solidFill>
                      <a:prstDash val="solid"/>
                      <a:round/>
                      <a:headEnd type="none" w="med" len="med"/>
                      <a:tailEnd type="none" w="med" len="med"/>
                    </a:lnL>
                    <a:lnT w="12700" cmpd="sng">
                      <a:noFill/>
                      <a:prstDash val="solid"/>
                    </a:lnT>
                  </a:tcPr>
                </a:tc>
                <a:extLst>
                  <a:ext uri="{0D108BD9-81ED-4DB2-BD59-A6C34878D82A}">
                    <a16:rowId xmlns:a16="http://schemas.microsoft.com/office/drawing/2014/main" val="1343179699"/>
                  </a:ext>
                </a:extLst>
              </a:tr>
              <a:tr h="365760">
                <a:tc>
                  <a:txBody>
                    <a:bodyPr/>
                    <a:lstStyle/>
                    <a:p>
                      <a:pPr algn="l" fontAlgn="ctr"/>
                      <a:r>
                        <a:rPr lang="en-US" sz="1200" b="0" i="0" u="none" strike="noStrike" dirty="0">
                          <a:solidFill>
                            <a:schemeClr val="tx2"/>
                          </a:solidFill>
                          <a:effectLst/>
                          <a:latin typeface="+mn-lt"/>
                        </a:rPr>
                        <a:t>Revenue</a:t>
                      </a:r>
                      <a:r>
                        <a:rPr lang="en-US" sz="1200" b="0" i="0" u="none" strike="noStrike" baseline="0" dirty="0">
                          <a:solidFill>
                            <a:schemeClr val="tx2"/>
                          </a:solidFill>
                          <a:effectLst/>
                          <a:latin typeface="+mn-lt"/>
                        </a:rPr>
                        <a:t> per Sales Resource ($MM)</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432171229"/>
                  </a:ext>
                </a:extLst>
              </a:tr>
              <a:tr h="365760">
                <a:tc>
                  <a:txBody>
                    <a:bodyPr/>
                    <a:lstStyle/>
                    <a:p>
                      <a:pPr algn="l" fontAlgn="ctr"/>
                      <a:r>
                        <a:rPr lang="en-US" sz="1200" b="0" i="0" u="none" strike="noStrike" dirty="0">
                          <a:solidFill>
                            <a:schemeClr val="tx2"/>
                          </a:solidFill>
                          <a:effectLst/>
                          <a:latin typeface="+mn-lt"/>
                        </a:rPr>
                        <a:t>Sales Expense</a:t>
                      </a:r>
                      <a:r>
                        <a:rPr lang="en-US" sz="1200" b="0" i="0" u="none" strike="noStrike" baseline="0" dirty="0">
                          <a:solidFill>
                            <a:schemeClr val="tx2"/>
                          </a:solidFill>
                          <a:effectLst/>
                          <a:latin typeface="+mn-lt"/>
                        </a:rPr>
                        <a:t> per Sales Resource ($MM)</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20771980"/>
                  </a:ext>
                </a:extLst>
              </a:tr>
              <a:tr h="365760">
                <a:tc>
                  <a:txBody>
                    <a:bodyPr/>
                    <a:lstStyle/>
                    <a:p>
                      <a:pPr marL="0" algn="l" defTabSz="1218987" rtl="0" eaLnBrk="1" fontAlgn="ctr" latinLnBrk="0" hangingPunct="1"/>
                      <a:r>
                        <a:rPr lang="en-US" sz="1200" b="0" i="0" u="none" strike="noStrike" kern="1200" dirty="0">
                          <a:solidFill>
                            <a:schemeClr val="tx2"/>
                          </a:solidFill>
                          <a:effectLst/>
                          <a:latin typeface="+mn-lt"/>
                          <a:ea typeface="+mn-ea"/>
                          <a:cs typeface="+mn-cs"/>
                        </a:rPr>
                        <a:t>YoY</a:t>
                      </a:r>
                      <a:r>
                        <a:rPr lang="en-US" sz="1200" b="0" i="0" u="none" strike="noStrike" kern="1200" baseline="0" dirty="0">
                          <a:solidFill>
                            <a:schemeClr val="tx2"/>
                          </a:solidFill>
                          <a:effectLst/>
                          <a:latin typeface="+mn-lt"/>
                          <a:ea typeface="+mn-ea"/>
                          <a:cs typeface="+mn-cs"/>
                        </a:rPr>
                        <a:t> Recognized Revenue Growth (%)</a:t>
                      </a:r>
                      <a:endParaRPr lang="en-US" sz="1200" b="0" i="0" u="none" strike="noStrike" kern="1200" dirty="0">
                        <a:solidFill>
                          <a:schemeClr val="tx2"/>
                        </a:solidFill>
                        <a:effectLst/>
                        <a:latin typeface="+mn-lt"/>
                        <a:ea typeface="+mn-ea"/>
                        <a:cs typeface="+mn-cs"/>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chemeClr val="tx2"/>
                          </a:solidFill>
                          <a:effectLst/>
                          <a:latin typeface="Arial" panose="020B0604020202020204" pitchFamily="34" charset="0"/>
                        </a:rPr>
                        <a:t>$X.XXMM</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715380204"/>
                  </a:ext>
                </a:extLst>
              </a:tr>
              <a:tr h="365760">
                <a:tc>
                  <a:txBody>
                    <a:bodyPr/>
                    <a:lstStyle/>
                    <a:p>
                      <a:pPr algn="l" fontAlgn="ctr"/>
                      <a:r>
                        <a:rPr lang="en-US" sz="1200" b="0" i="0" u="none" strike="noStrike" dirty="0">
                          <a:solidFill>
                            <a:schemeClr val="tx2"/>
                          </a:solidFill>
                          <a:effectLst/>
                          <a:latin typeface="+mn-lt"/>
                        </a:rPr>
                        <a:t>Revenue from New</a:t>
                      </a:r>
                      <a:r>
                        <a:rPr lang="en-US" sz="1200" b="0" i="0" u="none" strike="noStrike" baseline="0" dirty="0">
                          <a:solidFill>
                            <a:schemeClr val="tx2"/>
                          </a:solidFill>
                          <a:effectLst/>
                          <a:latin typeface="+mn-lt"/>
                        </a:rPr>
                        <a:t> Customers (%)</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1524912031"/>
                  </a:ext>
                </a:extLst>
              </a:tr>
              <a:tr h="365760">
                <a:tc>
                  <a:txBody>
                    <a:bodyPr/>
                    <a:lstStyle/>
                    <a:p>
                      <a:pPr algn="l" fontAlgn="ctr"/>
                      <a:r>
                        <a:rPr lang="en-US" sz="1200" b="0" i="0" u="none" strike="noStrike" dirty="0">
                          <a:solidFill>
                            <a:schemeClr val="tx2"/>
                          </a:solidFill>
                          <a:effectLst/>
                          <a:latin typeface="+mn-lt"/>
                        </a:rPr>
                        <a:t>Average</a:t>
                      </a:r>
                      <a:r>
                        <a:rPr lang="en-US" sz="1200" b="0" i="0" u="none" strike="noStrike" baseline="0" dirty="0">
                          <a:solidFill>
                            <a:schemeClr val="tx2"/>
                          </a:solidFill>
                          <a:effectLst/>
                          <a:latin typeface="+mn-lt"/>
                        </a:rPr>
                        <a:t> Gross Margin (%)</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2052744373"/>
                  </a:ext>
                </a:extLst>
              </a:tr>
              <a:tr h="365760">
                <a:tc>
                  <a:txBody>
                    <a:bodyPr/>
                    <a:lstStyle/>
                    <a:p>
                      <a:pPr algn="l" fontAlgn="ctr"/>
                      <a:r>
                        <a:rPr lang="en-US" sz="1200" b="0" i="0" u="none" strike="noStrike" dirty="0">
                          <a:solidFill>
                            <a:schemeClr val="tx2"/>
                          </a:solidFill>
                          <a:effectLst/>
                          <a:latin typeface="+mn-lt"/>
                        </a:rPr>
                        <a:t>% Sellers At/Above Quota</a:t>
                      </a: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234561170"/>
                  </a:ext>
                </a:extLst>
              </a:tr>
              <a:tr h="365760">
                <a:tc>
                  <a:txBody>
                    <a:bodyPr/>
                    <a:lstStyle/>
                    <a:p>
                      <a:pPr algn="l" fontAlgn="ctr"/>
                      <a:r>
                        <a:rPr lang="en-US" sz="1200" b="0" i="0" u="none" strike="noStrike" dirty="0">
                          <a:solidFill>
                            <a:schemeClr val="tx2"/>
                          </a:solidFill>
                          <a:effectLst/>
                          <a:latin typeface="+mn-lt"/>
                        </a:rPr>
                        <a:t>Seller Turnover</a:t>
                      </a: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150608918"/>
                  </a:ext>
                </a:extLst>
              </a:tr>
              <a:tr h="365760">
                <a:tc>
                  <a:txBody>
                    <a:bodyPr/>
                    <a:lstStyle/>
                    <a:p>
                      <a:pPr algn="l" fontAlgn="ctr"/>
                      <a:r>
                        <a:rPr lang="en-US" sz="1200" b="0" i="0" u="none" strike="noStrike" dirty="0">
                          <a:solidFill>
                            <a:schemeClr val="tx2"/>
                          </a:solidFill>
                          <a:effectLst/>
                          <a:latin typeface="+mn-lt"/>
                        </a:rPr>
                        <a:t>Manager Span of Control</a:t>
                      </a: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2339446866"/>
                  </a:ext>
                </a:extLst>
              </a:tr>
              <a:tr h="365760">
                <a:tc>
                  <a:txBody>
                    <a:bodyPr/>
                    <a:lstStyle/>
                    <a:p>
                      <a:pPr algn="l" fontAlgn="ctr"/>
                      <a:r>
                        <a:rPr lang="en-US" sz="1200" b="0" i="0" u="none" strike="noStrike" dirty="0">
                          <a:solidFill>
                            <a:schemeClr val="tx2"/>
                          </a:solidFill>
                          <a:effectLst/>
                          <a:latin typeface="+mn-lt"/>
                        </a:rPr>
                        <a:t>Sellers per Clinical</a:t>
                      </a:r>
                      <a:r>
                        <a:rPr lang="en-US" sz="1200" b="0" i="0" u="none" strike="noStrike" baseline="0" dirty="0">
                          <a:solidFill>
                            <a:schemeClr val="tx2"/>
                          </a:solidFill>
                          <a:effectLst/>
                          <a:latin typeface="+mn-lt"/>
                        </a:rPr>
                        <a:t> Specialist</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2381626364"/>
                  </a:ext>
                </a:extLst>
              </a:tr>
              <a:tr h="365760">
                <a:tc>
                  <a:txBody>
                    <a:bodyPr/>
                    <a:lstStyle/>
                    <a:p>
                      <a:pPr algn="l" fontAlgn="ctr"/>
                      <a:r>
                        <a:rPr lang="en-US" sz="1200" b="0" i="0" u="none" strike="noStrike" dirty="0">
                          <a:solidFill>
                            <a:schemeClr val="tx2"/>
                          </a:solidFill>
                          <a:effectLst/>
                          <a:latin typeface="+mn-lt"/>
                        </a:rPr>
                        <a:t>Field Reps per Inside Rep</a:t>
                      </a: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852435682"/>
                  </a:ext>
                </a:extLst>
              </a:tr>
              <a:tr h="365760">
                <a:tc>
                  <a:txBody>
                    <a:bodyPr/>
                    <a:lstStyle/>
                    <a:p>
                      <a:pPr algn="l" fontAlgn="ctr"/>
                      <a:r>
                        <a:rPr lang="en-US" sz="1200" b="0" i="0" u="none" strike="noStrike" dirty="0">
                          <a:solidFill>
                            <a:schemeClr val="tx2"/>
                          </a:solidFill>
                          <a:effectLst/>
                          <a:latin typeface="+mn-lt"/>
                        </a:rPr>
                        <a:t>Field Reps per Junior /</a:t>
                      </a:r>
                      <a:r>
                        <a:rPr lang="en-US" sz="1200" b="0" i="0" u="none" strike="noStrike" baseline="0" dirty="0">
                          <a:solidFill>
                            <a:schemeClr val="tx2"/>
                          </a:solidFill>
                          <a:effectLst/>
                          <a:latin typeface="+mn-lt"/>
                        </a:rPr>
                        <a:t> Associate Rep</a:t>
                      </a:r>
                      <a:endParaRPr lang="en-US" sz="1200" b="0" i="0" u="none" strike="noStrike" dirty="0">
                        <a:solidFill>
                          <a:schemeClr val="tx2"/>
                        </a:solidFill>
                        <a:effectLst/>
                        <a:latin typeface="+mn-lt"/>
                      </a:endParaRPr>
                    </a:p>
                  </a:txBody>
                  <a:tcPr marL="71929"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chemeClr val="tx2"/>
                        </a:solidFill>
                        <a:effectLst/>
                        <a:latin typeface="Arial" panose="020B0604020202020204" pitchFamily="34" charset="0"/>
                      </a:endParaRPr>
                    </a:p>
                  </a:txBody>
                  <a:tcPr marL="0" marR="0" marT="0" marB="0" anchor="ctr">
                    <a:lnL w="28575"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0" i="0" u="none" strike="noStrike" dirty="0">
                          <a:solidFill>
                            <a:schemeClr val="tx2"/>
                          </a:solidFill>
                          <a:effectLst/>
                          <a:latin typeface="Arial" panose="020B0604020202020204" pitchFamily="34" charset="0"/>
                        </a:rPr>
                        <a:t>X.X</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solidFill>
                          <a:schemeClr val="tx2"/>
                        </a:solidFill>
                      </a:endParaRP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23462"/>
                  </a:ext>
                </a:extLst>
              </a:tr>
            </a:tbl>
          </a:graphicData>
        </a:graphic>
      </p:graphicFrame>
      <p:sp>
        <p:nvSpPr>
          <p:cNvPr id="14" name="TextBox 13"/>
          <p:cNvSpPr txBox="1"/>
          <p:nvPr/>
        </p:nvSpPr>
        <p:spPr>
          <a:xfrm rot="19952815">
            <a:off x="2954124" y="2926030"/>
            <a:ext cx="5934499" cy="1323439"/>
          </a:xfrm>
          <a:prstGeom prst="rect">
            <a:avLst/>
          </a:prstGeom>
          <a:noFill/>
          <a:ln>
            <a:noFill/>
          </a:ln>
        </p:spPr>
        <p:txBody>
          <a:bodyPr wrap="square" rtlCol="0">
            <a:spAutoFit/>
          </a:bodyPr>
          <a:lstStyle/>
          <a:p>
            <a:pPr algn="ctr"/>
            <a:r>
              <a:rPr lang="en-US" sz="8000" dirty="0">
                <a:solidFill>
                  <a:schemeClr val="bg1">
                    <a:lumMod val="65000"/>
                  </a:schemeClr>
                </a:solidFill>
              </a:rPr>
              <a:t>Illustrative</a:t>
            </a:r>
          </a:p>
        </p:txBody>
      </p:sp>
      <p:sp>
        <p:nvSpPr>
          <p:cNvPr id="15" name="Title 3"/>
          <p:cNvSpPr txBox="1">
            <a:spLocks/>
          </p:cNvSpPr>
          <p:nvPr/>
        </p:nvSpPr>
        <p:spPr>
          <a:xfrm>
            <a:off x="559107" y="48572"/>
            <a:ext cx="11485624" cy="642869"/>
          </a:xfrm>
          <a:prstGeom prst="rect">
            <a:avLst/>
          </a:prstGeom>
        </p:spPr>
        <p:txBody>
          <a:bodyPr vert="horz" lIns="121899" tIns="60949" rIns="121899" bIns="60949" rtlCol="0" anchor="t">
            <a:noAutofit/>
          </a:bodyPr>
          <a:lstStyle>
            <a:lvl1pPr algn="l" defTabSz="1218987" rtl="0" eaLnBrk="1" latinLnBrk="0" hangingPunct="1">
              <a:spcBef>
                <a:spcPct val="0"/>
              </a:spcBef>
              <a:buNone/>
              <a:defRPr sz="2800" b="1" kern="1200" baseline="0">
                <a:solidFill>
                  <a:schemeClr val="tx2"/>
                </a:solidFill>
                <a:latin typeface="Franklin Gothic Medium" panose="020B0603020102020204" pitchFamily="34" charset="0"/>
                <a:ea typeface="+mj-ea"/>
                <a:cs typeface="+mj-cs"/>
              </a:defRPr>
            </a:lvl1pPr>
          </a:lstStyle>
          <a:p>
            <a:r>
              <a:rPr lang="en-US" sz="3200" dirty="0">
                <a:latin typeface="Arial" panose="020B0604020202020204" pitchFamily="34" charset="0"/>
                <a:cs typeface="Arial" panose="020B0604020202020204" pitchFamily="34" charset="0"/>
              </a:rPr>
              <a:t>Sample Study Participant Output</a:t>
            </a:r>
          </a:p>
        </p:txBody>
      </p:sp>
    </p:spTree>
    <p:extLst>
      <p:ext uri="{BB962C8B-B14F-4D97-AF65-F5344CB8AC3E}">
        <p14:creationId xmlns:p14="http://schemas.microsoft.com/office/powerpoint/2010/main" val="84309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7DAE5-5961-4E40-B5B4-DD5865BE6843}"/>
              </a:ext>
            </a:extLst>
          </p:cNvPr>
          <p:cNvSpPr>
            <a:spLocks noGrp="1"/>
          </p:cNvSpPr>
          <p:nvPr>
            <p:ph type="body" sz="quarter" idx="10"/>
          </p:nvPr>
        </p:nvSpPr>
        <p:spPr/>
        <p:txBody>
          <a:bodyPr>
            <a:normAutofit lnSpcReduction="10000"/>
          </a:bodyPr>
          <a:lstStyle/>
          <a:p>
            <a:r>
              <a:rPr lang="en-US" dirty="0"/>
              <a:t>Physician Survey – Interaction Preferences</a:t>
            </a:r>
          </a:p>
        </p:txBody>
      </p:sp>
    </p:spTree>
    <p:extLst>
      <p:ext uri="{BB962C8B-B14F-4D97-AF65-F5344CB8AC3E}">
        <p14:creationId xmlns:p14="http://schemas.microsoft.com/office/powerpoint/2010/main" val="394094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9ED09DF8-86E2-441E-8854-1313BA2842CB}"/>
              </a:ext>
            </a:extLst>
          </p:cNvPr>
          <p:cNvGraphicFramePr>
            <a:graphicFrameLocks noGrp="1"/>
          </p:cNvGraphicFramePr>
          <p:nvPr>
            <p:extLst>
              <p:ext uri="{D42A27DB-BD31-4B8C-83A1-F6EECF244321}">
                <p14:modId xmlns:p14="http://schemas.microsoft.com/office/powerpoint/2010/main" val="4158900772"/>
              </p:ext>
            </p:extLst>
          </p:nvPr>
        </p:nvGraphicFramePr>
        <p:xfrm>
          <a:off x="609441" y="765491"/>
          <a:ext cx="10972800" cy="1364399"/>
        </p:xfrm>
        <a:graphic>
          <a:graphicData uri="http://schemas.openxmlformats.org/drawingml/2006/table">
            <a:tbl>
              <a:tblPr firstRow="1" bandRow="1">
                <a:tableStyleId>{5C22544A-7EE6-4342-B048-85BDC9FD1C3A}</a:tableStyleId>
              </a:tblPr>
              <a:tblGrid>
                <a:gridCol w="1444114">
                  <a:extLst>
                    <a:ext uri="{9D8B030D-6E8A-4147-A177-3AD203B41FA5}">
                      <a16:colId xmlns:a16="http://schemas.microsoft.com/office/drawing/2014/main" val="1236990101"/>
                    </a:ext>
                  </a:extLst>
                </a:gridCol>
                <a:gridCol w="9528686">
                  <a:extLst>
                    <a:ext uri="{9D8B030D-6E8A-4147-A177-3AD203B41FA5}">
                      <a16:colId xmlns:a16="http://schemas.microsoft.com/office/drawing/2014/main" val="2750177776"/>
                    </a:ext>
                  </a:extLst>
                </a:gridCol>
              </a:tblGrid>
              <a:tr h="347100">
                <a:tc gridSpan="2">
                  <a:txBody>
                    <a:bodyPr/>
                    <a:lstStyle/>
                    <a:p>
                      <a:pPr algn="l"/>
                      <a:r>
                        <a:rPr lang="en-US" sz="1800" dirty="0">
                          <a:solidFill>
                            <a:schemeClr val="accent1"/>
                          </a:solidFill>
                        </a:rPr>
                        <a:t>Summary</a:t>
                      </a:r>
                    </a:p>
                  </a:txBody>
                  <a:tcPr marL="91392" marR="91392" marT="45696" marB="456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93718207"/>
                  </a:ext>
                </a:extLst>
              </a:tr>
              <a:tr h="998687">
                <a:tc>
                  <a:txBody>
                    <a:bodyPr/>
                    <a:lstStyle/>
                    <a:p>
                      <a:pPr marL="182880" marR="0" lvl="0" indent="-182880" algn="l" defTabSz="914477"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a:txBody>
                  <a:tcPr marL="91392" marR="91392" marT="45696" marB="45696">
                    <a:lnT w="28575" cap="flat" cmpd="sng" algn="ctr">
                      <a:solidFill>
                        <a:schemeClr val="tx2"/>
                      </a:solidFill>
                      <a:prstDash val="solid"/>
                      <a:round/>
                      <a:headEnd type="none" w="med" len="med"/>
                      <a:tailEnd type="none" w="med" len="med"/>
                    </a:lnT>
                    <a:solidFill>
                      <a:schemeClr val="bg1"/>
                    </a:solidFill>
                  </a:tcPr>
                </a:tc>
                <a:tc>
                  <a:txBody>
                    <a:bodyPr/>
                    <a:lstStyle/>
                    <a:p>
                      <a:pPr marL="285750" indent="-285750">
                        <a:spcBef>
                          <a:spcPts val="1200"/>
                        </a:spcBef>
                        <a:spcAft>
                          <a:spcPts val="1200"/>
                        </a:spcAft>
                        <a:buFont typeface="Wingdings" panose="05000000000000000000" pitchFamily="2" charset="2"/>
                        <a:buChar char="§"/>
                      </a:pPr>
                      <a:r>
                        <a:rPr lang="en-US" sz="1600" b="1" dirty="0">
                          <a:solidFill>
                            <a:schemeClr val="tx1"/>
                          </a:solidFill>
                          <a:effectLst/>
                          <a:ea typeface="Times New Roman" panose="02020603050405020304" pitchFamily="18" charset="0"/>
                        </a:rPr>
                        <a:t>100+ participants </a:t>
                      </a:r>
                      <a:r>
                        <a:rPr lang="en-US" sz="1600" dirty="0">
                          <a:solidFill>
                            <a:schemeClr val="tx1"/>
                          </a:solidFill>
                          <a:effectLst/>
                          <a:ea typeface="Times New Roman" panose="02020603050405020304" pitchFamily="18" charset="0"/>
                        </a:rPr>
                        <a:t>across </a:t>
                      </a:r>
                      <a:r>
                        <a:rPr lang="en-US" sz="1600" b="1" dirty="0">
                          <a:solidFill>
                            <a:schemeClr val="tx1"/>
                          </a:solidFill>
                          <a:effectLst/>
                          <a:ea typeface="Times New Roman" panose="02020603050405020304" pitchFamily="18" charset="0"/>
                        </a:rPr>
                        <a:t>private practice</a:t>
                      </a:r>
                      <a:r>
                        <a:rPr lang="en-US" sz="1600" dirty="0">
                          <a:solidFill>
                            <a:schemeClr val="tx1"/>
                          </a:solidFill>
                          <a:effectLst/>
                          <a:ea typeface="Times New Roman" panose="02020603050405020304" pitchFamily="18" charset="0"/>
                        </a:rPr>
                        <a:t>, </a:t>
                      </a:r>
                      <a:r>
                        <a:rPr lang="en-US" sz="1600" b="1" dirty="0">
                          <a:solidFill>
                            <a:schemeClr val="tx1"/>
                          </a:solidFill>
                          <a:effectLst/>
                          <a:ea typeface="Times New Roman" panose="02020603050405020304" pitchFamily="18" charset="0"/>
                        </a:rPr>
                        <a:t>group practices </a:t>
                      </a:r>
                      <a:r>
                        <a:rPr lang="en-US" sz="1600" dirty="0">
                          <a:solidFill>
                            <a:schemeClr val="tx1"/>
                          </a:solidFill>
                          <a:effectLst/>
                          <a:ea typeface="Times New Roman" panose="02020603050405020304" pitchFamily="18" charset="0"/>
                        </a:rPr>
                        <a:t>&amp; </a:t>
                      </a:r>
                      <a:r>
                        <a:rPr lang="en-US" sz="1600" b="1" dirty="0">
                          <a:solidFill>
                            <a:schemeClr val="tx1"/>
                          </a:solidFill>
                          <a:effectLst/>
                          <a:ea typeface="Times New Roman" panose="02020603050405020304" pitchFamily="18" charset="0"/>
                        </a:rPr>
                        <a:t>hospital</a:t>
                      </a:r>
                      <a:r>
                        <a:rPr lang="en-US" sz="1600" dirty="0">
                          <a:solidFill>
                            <a:schemeClr val="tx1"/>
                          </a:solidFill>
                          <a:effectLst/>
                          <a:ea typeface="Times New Roman" panose="02020603050405020304" pitchFamily="18" charset="0"/>
                        </a:rPr>
                        <a:t> settings</a:t>
                      </a:r>
                    </a:p>
                    <a:p>
                      <a:pPr marL="285750" indent="-285750">
                        <a:spcBef>
                          <a:spcPts val="1200"/>
                        </a:spcBef>
                        <a:spcAft>
                          <a:spcPts val="1200"/>
                        </a:spcAft>
                        <a:buFont typeface="Wingdings" panose="05000000000000000000" pitchFamily="2" charset="2"/>
                        <a:buChar char="§"/>
                      </a:pPr>
                      <a:r>
                        <a:rPr lang="en-US" sz="1600" dirty="0">
                          <a:solidFill>
                            <a:schemeClr val="tx1"/>
                          </a:solidFill>
                          <a:effectLst/>
                          <a:ea typeface="Calibri" panose="020F0502020204030204" pitchFamily="34" charset="0"/>
                        </a:rPr>
                        <a:t>Focus on </a:t>
                      </a:r>
                      <a:r>
                        <a:rPr lang="en-US" sz="1600" b="1" dirty="0">
                          <a:solidFill>
                            <a:schemeClr val="tx1"/>
                          </a:solidFill>
                          <a:effectLst/>
                          <a:ea typeface="Calibri" panose="020F0502020204030204" pitchFamily="34" charset="0"/>
                        </a:rPr>
                        <a:t>Medical Device </a:t>
                      </a:r>
                      <a:r>
                        <a:rPr lang="en-US" sz="1600" dirty="0">
                          <a:solidFill>
                            <a:schemeClr val="tx1"/>
                          </a:solidFill>
                          <a:effectLst/>
                          <a:ea typeface="Calibri" panose="020F0502020204030204" pitchFamily="34" charset="0"/>
                        </a:rPr>
                        <a:t>Reps, </a:t>
                      </a:r>
                      <a:r>
                        <a:rPr lang="en-US" sz="1600" b="1" dirty="0">
                          <a:solidFill>
                            <a:schemeClr val="tx1"/>
                          </a:solidFill>
                          <a:effectLst/>
                          <a:ea typeface="Calibri" panose="020F0502020204030204" pitchFamily="34" charset="0"/>
                        </a:rPr>
                        <a:t>Pharmaceutical</a:t>
                      </a:r>
                      <a:r>
                        <a:rPr lang="en-US" sz="1600" dirty="0">
                          <a:solidFill>
                            <a:schemeClr val="tx1"/>
                          </a:solidFill>
                          <a:effectLst/>
                          <a:ea typeface="Calibri" panose="020F0502020204030204" pitchFamily="34" charset="0"/>
                        </a:rPr>
                        <a:t> Reps &amp; </a:t>
                      </a:r>
                      <a:r>
                        <a:rPr lang="en-US" sz="1600" b="1" dirty="0">
                          <a:solidFill>
                            <a:schemeClr val="tx1"/>
                          </a:solidFill>
                          <a:effectLst/>
                          <a:ea typeface="Calibri" panose="020F0502020204030204" pitchFamily="34" charset="0"/>
                        </a:rPr>
                        <a:t>Healthcare IT </a:t>
                      </a:r>
                      <a:r>
                        <a:rPr lang="en-US" sz="1600" dirty="0">
                          <a:solidFill>
                            <a:schemeClr val="tx1"/>
                          </a:solidFill>
                          <a:effectLst/>
                          <a:ea typeface="Calibri" panose="020F0502020204030204" pitchFamily="34" charset="0"/>
                        </a:rPr>
                        <a:t>Reps</a:t>
                      </a:r>
                    </a:p>
                  </a:txBody>
                  <a:tcPr marL="91392" marR="91392" marT="45696" marB="45696" anchor="ctr">
                    <a:lnT w="28575" cap="flat" cmpd="sng" algn="ctr">
                      <a:solidFill>
                        <a:schemeClr val="tx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301552757"/>
                  </a:ext>
                </a:extLst>
              </a:tr>
            </a:tbl>
          </a:graphicData>
        </a:graphic>
      </p:graphicFrame>
      <p:graphicFrame>
        <p:nvGraphicFramePr>
          <p:cNvPr id="38" name="Table 37">
            <a:extLst>
              <a:ext uri="{FF2B5EF4-FFF2-40B4-BE49-F238E27FC236}">
                <a16:creationId xmlns:a16="http://schemas.microsoft.com/office/drawing/2014/main" id="{D8F35A8F-72BD-4C5C-BFD4-A3B3134104E5}"/>
              </a:ext>
            </a:extLst>
          </p:cNvPr>
          <p:cNvGraphicFramePr>
            <a:graphicFrameLocks noGrp="1"/>
          </p:cNvGraphicFramePr>
          <p:nvPr>
            <p:extLst>
              <p:ext uri="{D42A27DB-BD31-4B8C-83A1-F6EECF244321}">
                <p14:modId xmlns:p14="http://schemas.microsoft.com/office/powerpoint/2010/main" val="1473245600"/>
              </p:ext>
            </p:extLst>
          </p:nvPr>
        </p:nvGraphicFramePr>
        <p:xfrm>
          <a:off x="609438" y="2149276"/>
          <a:ext cx="6487647" cy="4131425"/>
        </p:xfrm>
        <a:graphic>
          <a:graphicData uri="http://schemas.openxmlformats.org/drawingml/2006/table">
            <a:tbl>
              <a:tblPr firstRow="1" bandRow="1">
                <a:tableStyleId>{5C22544A-7EE6-4342-B048-85BDC9FD1C3A}</a:tableStyleId>
              </a:tblPr>
              <a:tblGrid>
                <a:gridCol w="1958163">
                  <a:extLst>
                    <a:ext uri="{9D8B030D-6E8A-4147-A177-3AD203B41FA5}">
                      <a16:colId xmlns:a16="http://schemas.microsoft.com/office/drawing/2014/main" val="1810151338"/>
                    </a:ext>
                  </a:extLst>
                </a:gridCol>
                <a:gridCol w="4529484">
                  <a:extLst>
                    <a:ext uri="{9D8B030D-6E8A-4147-A177-3AD203B41FA5}">
                      <a16:colId xmlns:a16="http://schemas.microsoft.com/office/drawing/2014/main" val="2750177776"/>
                    </a:ext>
                  </a:extLst>
                </a:gridCol>
              </a:tblGrid>
              <a:tr h="497015">
                <a:tc gridSpan="2">
                  <a:txBody>
                    <a:bodyPr/>
                    <a:lstStyle/>
                    <a:p>
                      <a:pPr algn="ctr">
                        <a:lnSpc>
                          <a:spcPct val="100000"/>
                        </a:lnSpc>
                      </a:pPr>
                      <a:r>
                        <a:rPr lang="en-US" sz="1800" dirty="0">
                          <a:solidFill>
                            <a:schemeClr val="accent1"/>
                          </a:solidFill>
                        </a:rPr>
                        <a:t>Themes</a:t>
                      </a:r>
                    </a:p>
                  </a:txBody>
                  <a:tcPr marL="91392" marR="91392" marT="45696" marB="456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tx2"/>
                      </a:solidFill>
                      <a:prstDash val="solid"/>
                      <a:round/>
                      <a:headEnd type="none" w="med" len="med"/>
                      <a:tailEnd type="none" w="med" len="med"/>
                    </a:lnB>
                    <a:noFill/>
                  </a:tcPr>
                </a:tc>
                <a:tc hMerge="1">
                  <a:txBody>
                    <a:bodyPr/>
                    <a:lstStyle/>
                    <a:p>
                      <a:pPr algn="l"/>
                      <a:r>
                        <a:rPr lang="en-US" sz="1800" dirty="0">
                          <a:solidFill>
                            <a:schemeClr val="accent1"/>
                          </a:solidFill>
                        </a:rPr>
                        <a:t>Themes</a:t>
                      </a:r>
                    </a:p>
                  </a:txBody>
                  <a:tcPr marL="91392" marR="91392" marT="45696" marB="456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3718207"/>
                  </a:ext>
                </a:extLst>
              </a:tr>
              <a:tr h="726882">
                <a:tc>
                  <a:txBody>
                    <a:bodyPr/>
                    <a:lstStyle/>
                    <a:p>
                      <a:pPr marL="0" indent="0" algn="l">
                        <a:lnSpc>
                          <a:spcPct val="100000"/>
                        </a:lnSpc>
                        <a:buFont typeface="Wingdings" panose="05000000000000000000" pitchFamily="2" charset="2"/>
                        <a:buNone/>
                      </a:pPr>
                      <a:endParaRPr lang="en-US" sz="1800" dirty="0">
                        <a:solidFill>
                          <a:srgbClr val="454545"/>
                        </a:solidFill>
                      </a:endParaRP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Wingdings" panose="05000000000000000000" pitchFamily="2" charset="2"/>
                        <a:buNone/>
                      </a:pPr>
                      <a:r>
                        <a:rPr lang="en-US" sz="1800" b="0" dirty="0">
                          <a:solidFill>
                            <a:schemeClr val="tx1"/>
                          </a:solidFill>
                        </a:rPr>
                        <a:t>Patient Volume &amp; Return To Normal</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552757"/>
                  </a:ext>
                </a:extLst>
              </a:tr>
              <a:tr h="726882">
                <a:tc>
                  <a:txBody>
                    <a:bodyPr/>
                    <a:lstStyle/>
                    <a:p>
                      <a:pPr marL="0" indent="0" algn="l">
                        <a:lnSpc>
                          <a:spcPct val="100000"/>
                        </a:lnSpc>
                        <a:buFont typeface="Wingdings" panose="05000000000000000000" pitchFamily="2" charset="2"/>
                        <a:buNone/>
                      </a:pPr>
                      <a:endParaRPr lang="en-US" sz="1800" dirty="0">
                        <a:solidFill>
                          <a:srgbClr val="454545"/>
                        </a:solidFill>
                      </a:endParaRP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Wingdings" panose="05000000000000000000" pitchFamily="2" charset="2"/>
                        <a:buNone/>
                      </a:pPr>
                      <a:r>
                        <a:rPr lang="en-US" sz="1800" b="0" dirty="0">
                          <a:solidFill>
                            <a:schemeClr val="tx1"/>
                          </a:solidFill>
                        </a:rPr>
                        <a:t>Patient Interactions &amp; Best Practices</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958926"/>
                  </a:ext>
                </a:extLst>
              </a:tr>
              <a:tr h="726882">
                <a:tc>
                  <a:txBody>
                    <a:bodyPr/>
                    <a:lstStyle/>
                    <a:p>
                      <a:pPr marL="0" indent="0" algn="l">
                        <a:lnSpc>
                          <a:spcPct val="100000"/>
                        </a:lnSpc>
                        <a:buFont typeface="Wingdings" panose="05000000000000000000" pitchFamily="2" charset="2"/>
                        <a:buNone/>
                      </a:pPr>
                      <a:endParaRPr lang="en-US" sz="1800" dirty="0">
                        <a:solidFill>
                          <a:srgbClr val="454545"/>
                        </a:solidFill>
                      </a:endParaRP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Wingdings" panose="05000000000000000000" pitchFamily="2" charset="2"/>
                        <a:buNone/>
                      </a:pPr>
                      <a:r>
                        <a:rPr lang="en-US" sz="1800" b="0" dirty="0">
                          <a:solidFill>
                            <a:schemeClr val="tx1"/>
                          </a:solidFill>
                        </a:rPr>
                        <a:t>Third-Party Vendor Access &amp; Restrictions</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30651"/>
                  </a:ext>
                </a:extLst>
              </a:tr>
              <a:tr h="726882">
                <a:tc>
                  <a:txBody>
                    <a:bodyPr/>
                    <a:lstStyle/>
                    <a:p>
                      <a:pPr marL="0" indent="0" algn="l">
                        <a:lnSpc>
                          <a:spcPct val="100000"/>
                        </a:lnSpc>
                        <a:buFont typeface="Wingdings" panose="05000000000000000000" pitchFamily="2" charset="2"/>
                        <a:buNone/>
                      </a:pPr>
                      <a:endParaRPr lang="en-US" sz="1800" dirty="0">
                        <a:solidFill>
                          <a:srgbClr val="454545"/>
                        </a:solidFill>
                      </a:endParaRP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Wingdings" panose="05000000000000000000" pitchFamily="2" charset="2"/>
                        <a:buNone/>
                      </a:pPr>
                      <a:r>
                        <a:rPr lang="en-US" sz="1800" b="0" dirty="0">
                          <a:solidFill>
                            <a:schemeClr val="tx1"/>
                          </a:solidFill>
                        </a:rPr>
                        <a:t>Virtual Interactions &amp; Preferences</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090889"/>
                  </a:ext>
                </a:extLst>
              </a:tr>
              <a:tr h="726882">
                <a:tc>
                  <a:txBody>
                    <a:bodyPr/>
                    <a:lstStyle/>
                    <a:p>
                      <a:pPr marL="0" indent="0" algn="l">
                        <a:lnSpc>
                          <a:spcPct val="100000"/>
                        </a:lnSpc>
                        <a:buFont typeface="Wingdings" panose="05000000000000000000" pitchFamily="2" charset="2"/>
                        <a:buNone/>
                      </a:pPr>
                      <a:endParaRPr lang="en-US" sz="1800" dirty="0">
                        <a:solidFill>
                          <a:srgbClr val="454545"/>
                        </a:solidFill>
                      </a:endParaRP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Wingdings" panose="05000000000000000000" pitchFamily="2" charset="2"/>
                        <a:buNone/>
                      </a:pPr>
                      <a:r>
                        <a:rPr lang="en-US" sz="1800" b="0" dirty="0">
                          <a:solidFill>
                            <a:schemeClr val="tx1"/>
                          </a:solidFill>
                        </a:rPr>
                        <a:t>Engagement Satisfaction &amp; Preferences</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19861"/>
                  </a:ext>
                </a:extLst>
              </a:tr>
            </a:tbl>
          </a:graphicData>
        </a:graphic>
      </p:graphicFrame>
      <p:graphicFrame>
        <p:nvGraphicFramePr>
          <p:cNvPr id="39" name="Table 38">
            <a:extLst>
              <a:ext uri="{FF2B5EF4-FFF2-40B4-BE49-F238E27FC236}">
                <a16:creationId xmlns:a16="http://schemas.microsoft.com/office/drawing/2014/main" id="{6F065A6C-3D1C-4125-84AC-9D648EAAC407}"/>
              </a:ext>
            </a:extLst>
          </p:cNvPr>
          <p:cNvGraphicFramePr>
            <a:graphicFrameLocks noGrp="1"/>
          </p:cNvGraphicFramePr>
          <p:nvPr>
            <p:extLst>
              <p:ext uri="{D42A27DB-BD31-4B8C-83A1-F6EECF244321}">
                <p14:modId xmlns:p14="http://schemas.microsoft.com/office/powerpoint/2010/main" val="3470593999"/>
              </p:ext>
            </p:extLst>
          </p:nvPr>
        </p:nvGraphicFramePr>
        <p:xfrm>
          <a:off x="7682740" y="2253544"/>
          <a:ext cx="3896644" cy="4239535"/>
        </p:xfrm>
        <a:graphic>
          <a:graphicData uri="http://schemas.openxmlformats.org/drawingml/2006/table">
            <a:tbl>
              <a:tblPr firstRow="1" bandRow="1">
                <a:tableStyleId>{5C22544A-7EE6-4342-B048-85BDC9FD1C3A}</a:tableStyleId>
              </a:tblPr>
              <a:tblGrid>
                <a:gridCol w="3896644">
                  <a:extLst>
                    <a:ext uri="{9D8B030D-6E8A-4147-A177-3AD203B41FA5}">
                      <a16:colId xmlns:a16="http://schemas.microsoft.com/office/drawing/2014/main" val="2750177776"/>
                    </a:ext>
                  </a:extLst>
                </a:gridCol>
              </a:tblGrid>
              <a:tr h="405962">
                <a:tc>
                  <a:txBody>
                    <a:bodyPr/>
                    <a:lstStyle/>
                    <a:p>
                      <a:pPr algn="ctr"/>
                      <a:r>
                        <a:rPr lang="en-US" sz="1800" dirty="0">
                          <a:solidFill>
                            <a:schemeClr val="accent1"/>
                          </a:solidFill>
                        </a:rPr>
                        <a:t>Therapeutic Areas</a:t>
                      </a:r>
                    </a:p>
                  </a:txBody>
                  <a:tcPr marL="91392" marR="91392" marT="45696" marB="4569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3718207"/>
                  </a:ext>
                </a:extLst>
              </a:tr>
              <a:tr h="3833573">
                <a:tc>
                  <a:txBody>
                    <a:bodyPr/>
                    <a:lstStyle/>
                    <a:p>
                      <a:pPr marL="133457" indent="-285750">
                        <a:lnSpc>
                          <a:spcPct val="200000"/>
                        </a:lnSpc>
                        <a:buFont typeface="Wingdings" panose="05000000000000000000" pitchFamily="2" charset="2"/>
                        <a:buChar char="§"/>
                      </a:pPr>
                      <a:r>
                        <a:rPr lang="en-US" sz="1800" dirty="0">
                          <a:solidFill>
                            <a:schemeClr val="tx1"/>
                          </a:solidFill>
                          <a:ea typeface="Times New Roman" panose="02020603050405020304" pitchFamily="18" charset="0"/>
                        </a:rPr>
                        <a:t>O</a:t>
                      </a:r>
                      <a:r>
                        <a:rPr lang="en-US" sz="1800" dirty="0">
                          <a:solidFill>
                            <a:schemeClr val="tx1"/>
                          </a:solidFill>
                          <a:effectLst/>
                          <a:ea typeface="Times New Roman" panose="02020603050405020304" pitchFamily="18" charset="0"/>
                        </a:rPr>
                        <a:t>ncology</a:t>
                      </a:r>
                    </a:p>
                    <a:p>
                      <a:pPr marL="133457" indent="-285750">
                        <a:lnSpc>
                          <a:spcPct val="200000"/>
                        </a:lnSpc>
                        <a:buFont typeface="Wingdings" panose="05000000000000000000" pitchFamily="2" charset="2"/>
                        <a:buChar char="§"/>
                      </a:pPr>
                      <a:r>
                        <a:rPr lang="en-US" sz="1800" dirty="0">
                          <a:solidFill>
                            <a:schemeClr val="tx1"/>
                          </a:solidFill>
                          <a:effectLst/>
                          <a:ea typeface="Times New Roman" panose="02020603050405020304" pitchFamily="18" charset="0"/>
                        </a:rPr>
                        <a:t>Neurology</a:t>
                      </a:r>
                    </a:p>
                    <a:p>
                      <a:pPr marL="133457" indent="-285750">
                        <a:lnSpc>
                          <a:spcPct val="200000"/>
                        </a:lnSpc>
                        <a:buFont typeface="Wingdings" panose="05000000000000000000" pitchFamily="2" charset="2"/>
                        <a:buChar char="§"/>
                      </a:pPr>
                      <a:r>
                        <a:rPr lang="en-US" sz="1800" dirty="0">
                          <a:solidFill>
                            <a:schemeClr val="tx1"/>
                          </a:solidFill>
                          <a:ea typeface="Times New Roman" panose="02020603050405020304" pitchFamily="18" charset="0"/>
                        </a:rPr>
                        <a:t>C</a:t>
                      </a:r>
                      <a:r>
                        <a:rPr lang="en-US" sz="1800" dirty="0">
                          <a:solidFill>
                            <a:schemeClr val="tx1"/>
                          </a:solidFill>
                          <a:effectLst/>
                          <a:ea typeface="Times New Roman" panose="02020603050405020304" pitchFamily="18" charset="0"/>
                        </a:rPr>
                        <a:t>ardiology &amp; Vascular</a:t>
                      </a:r>
                    </a:p>
                    <a:p>
                      <a:pPr marL="133457" indent="-285750">
                        <a:lnSpc>
                          <a:spcPct val="200000"/>
                        </a:lnSpc>
                        <a:buFont typeface="Wingdings" panose="05000000000000000000" pitchFamily="2" charset="2"/>
                        <a:buChar char="§"/>
                      </a:pPr>
                      <a:r>
                        <a:rPr lang="en-US" sz="1800" dirty="0">
                          <a:solidFill>
                            <a:schemeClr val="tx1"/>
                          </a:solidFill>
                          <a:ea typeface="Times New Roman" panose="02020603050405020304" pitchFamily="18" charset="0"/>
                        </a:rPr>
                        <a:t>O</a:t>
                      </a:r>
                      <a:r>
                        <a:rPr lang="en-US" sz="1800" dirty="0">
                          <a:solidFill>
                            <a:schemeClr val="tx1"/>
                          </a:solidFill>
                          <a:effectLst/>
                          <a:ea typeface="Times New Roman" panose="02020603050405020304" pitchFamily="18" charset="0"/>
                        </a:rPr>
                        <a:t>rthopedics &amp; Spine</a:t>
                      </a:r>
                    </a:p>
                    <a:p>
                      <a:pPr marL="133457" indent="-285750">
                        <a:lnSpc>
                          <a:spcPct val="200000"/>
                        </a:lnSpc>
                        <a:buFont typeface="Wingdings" panose="05000000000000000000" pitchFamily="2" charset="2"/>
                        <a:buChar char="§"/>
                      </a:pPr>
                      <a:r>
                        <a:rPr lang="en-US" sz="1800" dirty="0">
                          <a:solidFill>
                            <a:schemeClr val="tx1"/>
                          </a:solidFill>
                          <a:ea typeface="Times New Roman" panose="02020603050405020304" pitchFamily="18" charset="0"/>
                        </a:rPr>
                        <a:t>G</a:t>
                      </a:r>
                      <a:r>
                        <a:rPr lang="en-US" sz="1800" dirty="0">
                          <a:solidFill>
                            <a:schemeClr val="tx1"/>
                          </a:solidFill>
                          <a:effectLst/>
                          <a:ea typeface="Times New Roman" panose="02020603050405020304" pitchFamily="18" charset="0"/>
                        </a:rPr>
                        <a:t>astroenterology</a:t>
                      </a:r>
                    </a:p>
                    <a:p>
                      <a:pPr marL="133457" indent="-285750">
                        <a:lnSpc>
                          <a:spcPct val="200000"/>
                        </a:lnSpc>
                        <a:buFont typeface="Wingdings" panose="05000000000000000000" pitchFamily="2" charset="2"/>
                        <a:buChar char="§"/>
                      </a:pPr>
                      <a:r>
                        <a:rPr lang="en-US" sz="1800" dirty="0">
                          <a:solidFill>
                            <a:schemeClr val="tx1"/>
                          </a:solidFill>
                          <a:ea typeface="Times New Roman" panose="02020603050405020304" pitchFamily="18" charset="0"/>
                        </a:rPr>
                        <a:t>E</a:t>
                      </a:r>
                      <a:r>
                        <a:rPr lang="en-US" sz="1800" dirty="0">
                          <a:solidFill>
                            <a:schemeClr val="tx1"/>
                          </a:solidFill>
                          <a:effectLst/>
                          <a:ea typeface="Times New Roman" panose="02020603050405020304" pitchFamily="18" charset="0"/>
                        </a:rPr>
                        <a:t>ndocrinology</a:t>
                      </a:r>
                      <a:endParaRPr lang="en-US" sz="1800" dirty="0">
                        <a:solidFill>
                          <a:schemeClr val="tx1"/>
                        </a:solidFill>
                      </a:endParaRPr>
                    </a:p>
                  </a:txBody>
                  <a:tcPr marL="91392" marR="91392" marT="45696" marB="45696">
                    <a:lnT w="28575"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301552757"/>
                  </a:ext>
                </a:extLst>
              </a:tr>
            </a:tbl>
          </a:graphicData>
        </a:graphic>
      </p:graphicFrame>
      <p:pic>
        <p:nvPicPr>
          <p:cNvPr id="41" name="Picture 40">
            <a:extLst>
              <a:ext uri="{FF2B5EF4-FFF2-40B4-BE49-F238E27FC236}">
                <a16:creationId xmlns:a16="http://schemas.microsoft.com/office/drawing/2014/main" id="{966DFAED-A0D3-427E-B66C-A5DF2029C798}"/>
              </a:ext>
            </a:extLst>
          </p:cNvPr>
          <p:cNvPicPr>
            <a:picLocks noChangeAspect="1"/>
          </p:cNvPicPr>
          <p:nvPr/>
        </p:nvPicPr>
        <p:blipFill>
          <a:blip r:embed="rId3">
            <a:duotone>
              <a:schemeClr val="accent1">
                <a:shade val="45000"/>
                <a:satMod val="135000"/>
              </a:schemeClr>
              <a:prstClr val="white"/>
            </a:duotone>
          </a:blip>
          <a:stretch>
            <a:fillRect/>
          </a:stretch>
        </p:blipFill>
        <p:spPr>
          <a:xfrm>
            <a:off x="859535" y="1185938"/>
            <a:ext cx="925340" cy="925340"/>
          </a:xfrm>
          <a:prstGeom prst="rect">
            <a:avLst/>
          </a:prstGeom>
        </p:spPr>
      </p:pic>
      <p:pic>
        <p:nvPicPr>
          <p:cNvPr id="42" name="Picture 41">
            <a:extLst>
              <a:ext uri="{FF2B5EF4-FFF2-40B4-BE49-F238E27FC236}">
                <a16:creationId xmlns:a16="http://schemas.microsoft.com/office/drawing/2014/main" id="{3E69E869-13B1-4598-BC5E-DB878676B3A0}"/>
              </a:ext>
            </a:extLst>
          </p:cNvPr>
          <p:cNvPicPr>
            <a:picLocks noChangeAspect="1"/>
          </p:cNvPicPr>
          <p:nvPr/>
        </p:nvPicPr>
        <p:blipFill>
          <a:blip r:embed="rId4"/>
          <a:stretch>
            <a:fillRect/>
          </a:stretch>
        </p:blipFill>
        <p:spPr>
          <a:xfrm>
            <a:off x="984174" y="4854583"/>
            <a:ext cx="687003" cy="687003"/>
          </a:xfrm>
          <a:prstGeom prst="rect">
            <a:avLst/>
          </a:prstGeom>
        </p:spPr>
      </p:pic>
      <p:pic>
        <p:nvPicPr>
          <p:cNvPr id="44" name="Picture 43">
            <a:extLst>
              <a:ext uri="{FF2B5EF4-FFF2-40B4-BE49-F238E27FC236}">
                <a16:creationId xmlns:a16="http://schemas.microsoft.com/office/drawing/2014/main" id="{6ACAC4C8-02C1-4084-B2DA-EEDD89D58305}"/>
              </a:ext>
            </a:extLst>
          </p:cNvPr>
          <p:cNvPicPr>
            <a:picLocks noChangeAspect="1"/>
          </p:cNvPicPr>
          <p:nvPr/>
        </p:nvPicPr>
        <p:blipFill>
          <a:blip r:embed="rId5"/>
          <a:stretch>
            <a:fillRect/>
          </a:stretch>
        </p:blipFill>
        <p:spPr>
          <a:xfrm>
            <a:off x="1004461" y="2713253"/>
            <a:ext cx="624548" cy="624548"/>
          </a:xfrm>
          <a:prstGeom prst="rect">
            <a:avLst/>
          </a:prstGeom>
        </p:spPr>
      </p:pic>
      <p:pic>
        <p:nvPicPr>
          <p:cNvPr id="45" name="Picture 44">
            <a:extLst>
              <a:ext uri="{FF2B5EF4-FFF2-40B4-BE49-F238E27FC236}">
                <a16:creationId xmlns:a16="http://schemas.microsoft.com/office/drawing/2014/main" id="{24FF0A17-FD39-4CBA-8F5C-6111CF58336D}"/>
              </a:ext>
            </a:extLst>
          </p:cNvPr>
          <p:cNvPicPr>
            <a:picLocks noChangeAspect="1"/>
          </p:cNvPicPr>
          <p:nvPr/>
        </p:nvPicPr>
        <p:blipFill>
          <a:blip r:embed="rId6"/>
          <a:stretch>
            <a:fillRect/>
          </a:stretch>
        </p:blipFill>
        <p:spPr>
          <a:xfrm>
            <a:off x="991014" y="4163814"/>
            <a:ext cx="624548" cy="624548"/>
          </a:xfrm>
          <a:prstGeom prst="rect">
            <a:avLst/>
          </a:prstGeom>
        </p:spPr>
      </p:pic>
      <p:pic>
        <p:nvPicPr>
          <p:cNvPr id="46" name="Picture 45">
            <a:extLst>
              <a:ext uri="{FF2B5EF4-FFF2-40B4-BE49-F238E27FC236}">
                <a16:creationId xmlns:a16="http://schemas.microsoft.com/office/drawing/2014/main" id="{768D6B88-308D-4A07-9ACB-710A13D602FD}"/>
              </a:ext>
            </a:extLst>
          </p:cNvPr>
          <p:cNvPicPr>
            <a:picLocks noChangeAspect="1"/>
          </p:cNvPicPr>
          <p:nvPr/>
        </p:nvPicPr>
        <p:blipFill>
          <a:blip r:embed="rId7"/>
          <a:stretch>
            <a:fillRect/>
          </a:stretch>
        </p:blipFill>
        <p:spPr>
          <a:xfrm>
            <a:off x="999403" y="5604309"/>
            <a:ext cx="624548" cy="624548"/>
          </a:xfrm>
          <a:prstGeom prst="rect">
            <a:avLst/>
          </a:prstGeom>
        </p:spPr>
      </p:pic>
      <p:pic>
        <p:nvPicPr>
          <p:cNvPr id="47" name="Picture 46">
            <a:extLst>
              <a:ext uri="{FF2B5EF4-FFF2-40B4-BE49-F238E27FC236}">
                <a16:creationId xmlns:a16="http://schemas.microsoft.com/office/drawing/2014/main" id="{8A937770-F34E-4E36-BA83-D4007064E0F6}"/>
              </a:ext>
            </a:extLst>
          </p:cNvPr>
          <p:cNvPicPr>
            <a:picLocks noChangeAspect="1"/>
          </p:cNvPicPr>
          <p:nvPr/>
        </p:nvPicPr>
        <p:blipFill>
          <a:blip r:embed="rId8"/>
          <a:stretch>
            <a:fillRect/>
          </a:stretch>
        </p:blipFill>
        <p:spPr>
          <a:xfrm>
            <a:off x="1001687" y="3424579"/>
            <a:ext cx="624548" cy="624548"/>
          </a:xfrm>
          <a:prstGeom prst="rect">
            <a:avLst/>
          </a:prstGeom>
        </p:spPr>
      </p:pic>
      <p:sp>
        <p:nvSpPr>
          <p:cNvPr id="49" name="Title 1">
            <a:extLst>
              <a:ext uri="{FF2B5EF4-FFF2-40B4-BE49-F238E27FC236}">
                <a16:creationId xmlns:a16="http://schemas.microsoft.com/office/drawing/2014/main" id="{C161CE9D-B335-49B1-82DD-2525BF525C44}"/>
              </a:ext>
            </a:extLst>
          </p:cNvPr>
          <p:cNvSpPr txBox="1">
            <a:spLocks/>
          </p:cNvSpPr>
          <p:nvPr/>
        </p:nvSpPr>
        <p:spPr>
          <a:xfrm>
            <a:off x="562705"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t>Physician Survey: COVID-19 &amp; Customer Preferences</a:t>
            </a:r>
            <a:endParaRPr lang="en-US" dirty="0">
              <a:solidFill>
                <a:srgbClr val="454545"/>
              </a:solidFill>
            </a:endParaRPr>
          </a:p>
        </p:txBody>
      </p:sp>
    </p:spTree>
    <p:extLst>
      <p:ext uri="{BB962C8B-B14F-4D97-AF65-F5344CB8AC3E}">
        <p14:creationId xmlns:p14="http://schemas.microsoft.com/office/powerpoint/2010/main" val="35956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EAD734-7384-44DB-A61B-1D058D32C7BC}"/>
              </a:ext>
            </a:extLst>
          </p:cNvPr>
          <p:cNvSpPr txBox="1">
            <a:spLocks/>
          </p:cNvSpPr>
          <p:nvPr/>
        </p:nvSpPr>
        <p:spPr>
          <a:xfrm>
            <a:off x="562705"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Patient Volume Continues Steady Return To Pre-COVID Levels, But Uncertainty and Concern Remain</a:t>
            </a:r>
            <a:endParaRPr lang="en-US" dirty="0">
              <a:solidFill>
                <a:srgbClr val="454545"/>
              </a:solidFill>
            </a:endParaRPr>
          </a:p>
        </p:txBody>
      </p:sp>
      <p:graphicFrame>
        <p:nvGraphicFramePr>
          <p:cNvPr id="7" name="Content Placeholder 6">
            <a:extLst>
              <a:ext uri="{FF2B5EF4-FFF2-40B4-BE49-F238E27FC236}">
                <a16:creationId xmlns:a16="http://schemas.microsoft.com/office/drawing/2014/main" id="{24BF8D01-6380-4243-A18B-7541D3A6818C}"/>
              </a:ext>
            </a:extLst>
          </p:cNvPr>
          <p:cNvGraphicFramePr>
            <a:graphicFrameLocks noGrp="1"/>
          </p:cNvGraphicFramePr>
          <p:nvPr>
            <p:ph sz="half" idx="1"/>
            <p:extLst>
              <p:ext uri="{D42A27DB-BD31-4B8C-83A1-F6EECF244321}">
                <p14:modId xmlns:p14="http://schemas.microsoft.com/office/powerpoint/2010/main" val="4151517245"/>
              </p:ext>
            </p:extLst>
          </p:nvPr>
        </p:nvGraphicFramePr>
        <p:xfrm>
          <a:off x="609600" y="1803902"/>
          <a:ext cx="5394325" cy="3765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C95B19E8-E853-4A37-B99A-E811BCB1C927}"/>
              </a:ext>
            </a:extLst>
          </p:cNvPr>
          <p:cNvGraphicFramePr>
            <a:graphicFrameLocks noGrp="1"/>
          </p:cNvGraphicFramePr>
          <p:nvPr>
            <p:ph sz="half" idx="2"/>
            <p:extLst>
              <p:ext uri="{D42A27DB-BD31-4B8C-83A1-F6EECF244321}">
                <p14:modId xmlns:p14="http://schemas.microsoft.com/office/powerpoint/2010/main" val="3696331079"/>
              </p:ext>
            </p:extLst>
          </p:nvPr>
        </p:nvGraphicFramePr>
        <p:xfrm>
          <a:off x="6196013" y="1803902"/>
          <a:ext cx="5394325" cy="37656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3D1386B-A232-4C6E-A857-9E795A4605F4}"/>
              </a:ext>
            </a:extLst>
          </p:cNvPr>
          <p:cNvSpPr txBox="1"/>
          <p:nvPr/>
        </p:nvSpPr>
        <p:spPr>
          <a:xfrm>
            <a:off x="609600" y="1367020"/>
            <a:ext cx="5394325" cy="434132"/>
          </a:xfrm>
          <a:prstGeom prst="rect">
            <a:avLst/>
          </a:prstGeom>
          <a:noFill/>
        </p:spPr>
        <p:txBody>
          <a:bodyPr wrap="square" rtlCol="0" anchor="ctr">
            <a:noAutofit/>
          </a:bodyPr>
          <a:lstStyle/>
          <a:p>
            <a:pPr algn="ctr"/>
            <a:r>
              <a:rPr lang="en-US" sz="1800" b="1" dirty="0">
                <a:solidFill>
                  <a:schemeClr val="tx2"/>
                </a:solidFill>
              </a:rPr>
              <a:t>Patient Volume By Quarter</a:t>
            </a:r>
          </a:p>
        </p:txBody>
      </p:sp>
      <p:sp>
        <p:nvSpPr>
          <p:cNvPr id="10" name="TextBox 9">
            <a:extLst>
              <a:ext uri="{FF2B5EF4-FFF2-40B4-BE49-F238E27FC236}">
                <a16:creationId xmlns:a16="http://schemas.microsoft.com/office/drawing/2014/main" id="{C9F095BC-4C57-43D4-B479-B55E536119B4}"/>
              </a:ext>
            </a:extLst>
          </p:cNvPr>
          <p:cNvSpPr txBox="1"/>
          <p:nvPr/>
        </p:nvSpPr>
        <p:spPr>
          <a:xfrm>
            <a:off x="6196012" y="1367020"/>
            <a:ext cx="5394325" cy="434132"/>
          </a:xfrm>
          <a:prstGeom prst="rect">
            <a:avLst/>
          </a:prstGeom>
          <a:noFill/>
        </p:spPr>
        <p:txBody>
          <a:bodyPr wrap="square" rtlCol="0" anchor="ctr">
            <a:noAutofit/>
          </a:bodyPr>
          <a:lstStyle/>
          <a:p>
            <a:pPr algn="ctr"/>
            <a:r>
              <a:rPr lang="en-US" sz="1800" b="1" dirty="0">
                <a:solidFill>
                  <a:schemeClr val="tx2"/>
                </a:solidFill>
              </a:rPr>
              <a:t>Patient Volume Concern Level </a:t>
            </a:r>
            <a:br>
              <a:rPr lang="en-US" sz="1800" b="1" dirty="0">
                <a:solidFill>
                  <a:schemeClr val="tx2"/>
                </a:solidFill>
              </a:rPr>
            </a:br>
            <a:r>
              <a:rPr lang="en-US" sz="1800" b="1" dirty="0">
                <a:solidFill>
                  <a:schemeClr val="tx2"/>
                </a:solidFill>
              </a:rPr>
              <a:t>Over Next 12 Months</a:t>
            </a:r>
          </a:p>
        </p:txBody>
      </p:sp>
      <p:sp>
        <p:nvSpPr>
          <p:cNvPr id="11" name="Rectangle 10">
            <a:extLst>
              <a:ext uri="{FF2B5EF4-FFF2-40B4-BE49-F238E27FC236}">
                <a16:creationId xmlns:a16="http://schemas.microsoft.com/office/drawing/2014/main" id="{042382C4-E37D-437D-8D4C-A34C04D62305}"/>
              </a:ext>
            </a:extLst>
          </p:cNvPr>
          <p:cNvSpPr/>
          <p:nvPr/>
        </p:nvSpPr>
        <p:spPr>
          <a:xfrm>
            <a:off x="609600" y="1200646"/>
            <a:ext cx="5575302" cy="4329892"/>
          </a:xfrm>
          <a:prstGeom prst="rect">
            <a:avLst/>
          </a:prstGeom>
          <a:no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2" name="Rectangle 11">
            <a:extLst>
              <a:ext uri="{FF2B5EF4-FFF2-40B4-BE49-F238E27FC236}">
                <a16:creationId xmlns:a16="http://schemas.microsoft.com/office/drawing/2014/main" id="{B58AAAC2-292F-49D8-AEA3-A8054A936B6A}"/>
              </a:ext>
            </a:extLst>
          </p:cNvPr>
          <p:cNvSpPr/>
          <p:nvPr/>
        </p:nvSpPr>
        <p:spPr>
          <a:xfrm>
            <a:off x="6016863" y="1217876"/>
            <a:ext cx="5573475" cy="4312662"/>
          </a:xfrm>
          <a:prstGeom prst="rect">
            <a:avLst/>
          </a:prstGeom>
          <a:no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cxnSp>
        <p:nvCxnSpPr>
          <p:cNvPr id="13" name="Straight Arrow Connector 12">
            <a:extLst>
              <a:ext uri="{FF2B5EF4-FFF2-40B4-BE49-F238E27FC236}">
                <a16:creationId xmlns:a16="http://schemas.microsoft.com/office/drawing/2014/main" id="{A422BFA3-26AE-475A-A242-CCD5D5D1B223}"/>
              </a:ext>
            </a:extLst>
          </p:cNvPr>
          <p:cNvCxnSpPr>
            <a:cxnSpLocks/>
          </p:cNvCxnSpPr>
          <p:nvPr/>
        </p:nvCxnSpPr>
        <p:spPr>
          <a:xfrm flipV="1">
            <a:off x="1335820" y="2059386"/>
            <a:ext cx="2568270" cy="1194887"/>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7F327F-0BA8-4DF8-9D4C-806835072282}"/>
              </a:ext>
            </a:extLst>
          </p:cNvPr>
          <p:cNvGraphicFramePr/>
          <p:nvPr>
            <p:extLst>
              <p:ext uri="{D42A27DB-BD31-4B8C-83A1-F6EECF244321}">
                <p14:modId xmlns:p14="http://schemas.microsoft.com/office/powerpoint/2010/main" val="1428805314"/>
              </p:ext>
            </p:extLst>
          </p:nvPr>
        </p:nvGraphicFramePr>
        <p:xfrm>
          <a:off x="693115" y="1399289"/>
          <a:ext cx="10802594" cy="40650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D5077BE5-F9A1-46AA-B025-EA1809B15879}"/>
              </a:ext>
            </a:extLst>
          </p:cNvPr>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Only ~20% Of Physician Sites Are Allowing Complete / Unrestricted Access To Third-Party Vendors</a:t>
            </a:r>
            <a:endParaRPr lang="en-US" dirty="0">
              <a:solidFill>
                <a:srgbClr val="454545"/>
              </a:solidFill>
            </a:endParaRPr>
          </a:p>
        </p:txBody>
      </p:sp>
      <p:sp>
        <p:nvSpPr>
          <p:cNvPr id="7" name="TextBox 6">
            <a:extLst>
              <a:ext uri="{FF2B5EF4-FFF2-40B4-BE49-F238E27FC236}">
                <a16:creationId xmlns:a16="http://schemas.microsoft.com/office/drawing/2014/main" id="{FA150EF8-F865-44E2-A791-C7CD9C3C728A}"/>
              </a:ext>
            </a:extLst>
          </p:cNvPr>
          <p:cNvSpPr txBox="1"/>
          <p:nvPr/>
        </p:nvSpPr>
        <p:spPr>
          <a:xfrm>
            <a:off x="1460951" y="1200049"/>
            <a:ext cx="9266922" cy="434132"/>
          </a:xfrm>
          <a:prstGeom prst="rect">
            <a:avLst/>
          </a:prstGeom>
          <a:noFill/>
        </p:spPr>
        <p:txBody>
          <a:bodyPr wrap="square" rtlCol="0" anchor="ctr">
            <a:noAutofit/>
          </a:bodyPr>
          <a:lstStyle/>
          <a:p>
            <a:pPr algn="ctr"/>
            <a:r>
              <a:rPr lang="en-US" sz="1800" b="1" dirty="0">
                <a:solidFill>
                  <a:schemeClr val="tx2"/>
                </a:solidFill>
              </a:rPr>
              <a:t>Third-Party Vendor Access</a:t>
            </a:r>
          </a:p>
        </p:txBody>
      </p:sp>
      <p:sp>
        <p:nvSpPr>
          <p:cNvPr id="8" name="TextBox 7">
            <a:extLst>
              <a:ext uri="{FF2B5EF4-FFF2-40B4-BE49-F238E27FC236}">
                <a16:creationId xmlns:a16="http://schemas.microsoft.com/office/drawing/2014/main" id="{ED3899DE-86CC-4152-A749-79732B0C611D}"/>
              </a:ext>
            </a:extLst>
          </p:cNvPr>
          <p:cNvSpPr txBox="1"/>
          <p:nvPr/>
        </p:nvSpPr>
        <p:spPr>
          <a:xfrm>
            <a:off x="0" y="5829685"/>
            <a:ext cx="12188825" cy="524786"/>
          </a:xfrm>
          <a:prstGeom prst="rect">
            <a:avLst/>
          </a:prstGeom>
          <a:noFill/>
        </p:spPr>
        <p:txBody>
          <a:bodyPr wrap="none" rtlCol="0">
            <a:noAutofit/>
          </a:bodyPr>
          <a:lstStyle/>
          <a:p>
            <a:pPr algn="ctr"/>
            <a:r>
              <a:rPr lang="en-US" b="1" i="1" u="sng" dirty="0"/>
              <a:t>For Discussion</a:t>
            </a:r>
            <a:r>
              <a:rPr lang="en-US" b="1" i="1" dirty="0"/>
              <a:t>:  What are your reps experiencing with regards to access?</a:t>
            </a:r>
          </a:p>
        </p:txBody>
      </p:sp>
      <p:sp>
        <p:nvSpPr>
          <p:cNvPr id="9" name="Rectangle 8">
            <a:extLst>
              <a:ext uri="{FF2B5EF4-FFF2-40B4-BE49-F238E27FC236}">
                <a16:creationId xmlns:a16="http://schemas.microsoft.com/office/drawing/2014/main" id="{1F028E85-125B-4C72-9D15-44AB502478BB}"/>
              </a:ext>
            </a:extLst>
          </p:cNvPr>
          <p:cNvSpPr/>
          <p:nvPr/>
        </p:nvSpPr>
        <p:spPr>
          <a:xfrm>
            <a:off x="811615" y="1862385"/>
            <a:ext cx="2096477" cy="3294231"/>
          </a:xfrm>
          <a:prstGeom prst="rect">
            <a:avLst/>
          </a:prstGeom>
          <a:noFill/>
          <a:ln>
            <a:solidFill>
              <a:schemeClr val="accent1"/>
            </a:solidFill>
            <a:prstDash val="dash"/>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110142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2724B49-52FE-4804-9361-352B3DA476BB}"/>
              </a:ext>
            </a:extLst>
          </p:cNvPr>
          <p:cNvGraphicFramePr/>
          <p:nvPr>
            <p:extLst>
              <p:ext uri="{D42A27DB-BD31-4B8C-83A1-F6EECF244321}">
                <p14:modId xmlns:p14="http://schemas.microsoft.com/office/powerpoint/2010/main" val="106476792"/>
              </p:ext>
            </p:extLst>
          </p:nvPr>
        </p:nvGraphicFramePr>
        <p:xfrm>
          <a:off x="1076325" y="1612043"/>
          <a:ext cx="10229850" cy="371827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0E412A3E-804E-43E5-833D-EDCA512215ED}"/>
              </a:ext>
            </a:extLst>
          </p:cNvPr>
          <p:cNvSpPr txBox="1">
            <a:spLocks/>
          </p:cNvSpPr>
          <p:nvPr/>
        </p:nvSpPr>
        <p:spPr>
          <a:xfrm>
            <a:off x="562705"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Volume Of In-Person Vendor Visits Remains Significantly Reduced And Expected To Continue</a:t>
            </a:r>
            <a:endParaRPr lang="en-US" dirty="0">
              <a:solidFill>
                <a:srgbClr val="454545"/>
              </a:solidFill>
            </a:endParaRPr>
          </a:p>
        </p:txBody>
      </p:sp>
      <p:sp>
        <p:nvSpPr>
          <p:cNvPr id="7" name="TextBox 6">
            <a:extLst>
              <a:ext uri="{FF2B5EF4-FFF2-40B4-BE49-F238E27FC236}">
                <a16:creationId xmlns:a16="http://schemas.microsoft.com/office/drawing/2014/main" id="{FD883DF7-BD20-4A62-8502-3312A7E9D571}"/>
              </a:ext>
            </a:extLst>
          </p:cNvPr>
          <p:cNvSpPr txBox="1"/>
          <p:nvPr/>
        </p:nvSpPr>
        <p:spPr>
          <a:xfrm>
            <a:off x="1460951" y="1438582"/>
            <a:ext cx="9266922" cy="434132"/>
          </a:xfrm>
          <a:prstGeom prst="rect">
            <a:avLst/>
          </a:prstGeom>
          <a:noFill/>
        </p:spPr>
        <p:txBody>
          <a:bodyPr wrap="square" rtlCol="0" anchor="ctr">
            <a:noAutofit/>
          </a:bodyPr>
          <a:lstStyle/>
          <a:p>
            <a:pPr algn="ctr"/>
            <a:r>
              <a:rPr lang="en-US" sz="1800" b="1" dirty="0">
                <a:solidFill>
                  <a:schemeClr val="tx2"/>
                </a:solidFill>
              </a:rPr>
              <a:t>% of Third-Party Vendor Visits</a:t>
            </a:r>
          </a:p>
        </p:txBody>
      </p:sp>
    </p:spTree>
    <p:extLst>
      <p:ext uri="{BB962C8B-B14F-4D97-AF65-F5344CB8AC3E}">
        <p14:creationId xmlns:p14="http://schemas.microsoft.com/office/powerpoint/2010/main" val="256426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7F327F-0BA8-4DF8-9D4C-806835072282}"/>
              </a:ext>
            </a:extLst>
          </p:cNvPr>
          <p:cNvGraphicFramePr/>
          <p:nvPr>
            <p:extLst>
              <p:ext uri="{D42A27DB-BD31-4B8C-83A1-F6EECF244321}">
                <p14:modId xmlns:p14="http://schemas.microsoft.com/office/powerpoint/2010/main" val="1558109035"/>
              </p:ext>
            </p:extLst>
          </p:nvPr>
        </p:nvGraphicFramePr>
        <p:xfrm>
          <a:off x="898497" y="1843602"/>
          <a:ext cx="10502264" cy="406504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C4AEB2E3-9119-49BC-B28A-575A03803859}"/>
              </a:ext>
            </a:extLst>
          </p:cNvPr>
          <p:cNvSpPr txBox="1">
            <a:spLocks/>
          </p:cNvSpPr>
          <p:nvPr/>
        </p:nvSpPr>
        <p:spPr>
          <a:xfrm>
            <a:off x="545927" y="51739"/>
            <a:ext cx="1163897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Virtual Vendor Interactions Have Increased ~3x From Pre-COVID-19 – Material Preference for Virtual </a:t>
            </a:r>
            <a:r>
              <a:rPr lang="en-US" i="1" u="sng" dirty="0">
                <a:solidFill>
                  <a:srgbClr val="454545"/>
                </a:solidFill>
                <a:cs typeface="Arial"/>
              </a:rPr>
              <a:t>Will Remain</a:t>
            </a:r>
            <a:endParaRPr lang="en-US" i="1" u="sng" dirty="0">
              <a:solidFill>
                <a:srgbClr val="454545"/>
              </a:solidFill>
            </a:endParaRPr>
          </a:p>
        </p:txBody>
      </p:sp>
      <p:cxnSp>
        <p:nvCxnSpPr>
          <p:cNvPr id="3" name="Straight Arrow Connector 2">
            <a:extLst>
              <a:ext uri="{FF2B5EF4-FFF2-40B4-BE49-F238E27FC236}">
                <a16:creationId xmlns:a16="http://schemas.microsoft.com/office/drawing/2014/main" id="{B1C5041C-AF8D-4BE8-8426-FB04427C813D}"/>
              </a:ext>
            </a:extLst>
          </p:cNvPr>
          <p:cNvCxnSpPr/>
          <p:nvPr/>
        </p:nvCxnSpPr>
        <p:spPr>
          <a:xfrm flipV="1">
            <a:off x="1773141" y="2392388"/>
            <a:ext cx="2274073" cy="1439186"/>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8D3CC9-E103-4E90-A0B2-6DD6C2EA1C06}"/>
              </a:ext>
            </a:extLst>
          </p:cNvPr>
          <p:cNvSpPr txBox="1"/>
          <p:nvPr/>
        </p:nvSpPr>
        <p:spPr>
          <a:xfrm>
            <a:off x="898497" y="1452921"/>
            <a:ext cx="5255813" cy="434132"/>
          </a:xfrm>
          <a:prstGeom prst="rect">
            <a:avLst/>
          </a:prstGeom>
          <a:noFill/>
        </p:spPr>
        <p:txBody>
          <a:bodyPr wrap="none" rtlCol="0">
            <a:noAutofit/>
          </a:bodyPr>
          <a:lstStyle/>
          <a:p>
            <a:pPr algn="ctr"/>
            <a:r>
              <a:rPr lang="en-US" sz="1800" b="1" u="sng" dirty="0">
                <a:solidFill>
                  <a:schemeClr val="tx2"/>
                </a:solidFill>
              </a:rPr>
              <a:t>Actual</a:t>
            </a:r>
            <a:r>
              <a:rPr lang="en-US" sz="1800" b="1" dirty="0">
                <a:solidFill>
                  <a:schemeClr val="tx2"/>
                </a:solidFill>
              </a:rPr>
              <a:t> % Time Interacting Virtually</a:t>
            </a:r>
          </a:p>
        </p:txBody>
      </p:sp>
      <p:sp>
        <p:nvSpPr>
          <p:cNvPr id="9" name="TextBox 8">
            <a:extLst>
              <a:ext uri="{FF2B5EF4-FFF2-40B4-BE49-F238E27FC236}">
                <a16:creationId xmlns:a16="http://schemas.microsoft.com/office/drawing/2014/main" id="{DBE58E52-A40D-4459-8FB8-78F021ADBBCC}"/>
              </a:ext>
            </a:extLst>
          </p:cNvPr>
          <p:cNvSpPr txBox="1"/>
          <p:nvPr/>
        </p:nvSpPr>
        <p:spPr>
          <a:xfrm>
            <a:off x="6236886" y="1452921"/>
            <a:ext cx="5163875" cy="434132"/>
          </a:xfrm>
          <a:prstGeom prst="rect">
            <a:avLst/>
          </a:prstGeom>
          <a:noFill/>
        </p:spPr>
        <p:txBody>
          <a:bodyPr wrap="none" rtlCol="0">
            <a:noAutofit/>
          </a:bodyPr>
          <a:lstStyle/>
          <a:p>
            <a:pPr algn="ctr"/>
            <a:r>
              <a:rPr lang="en-US" sz="1800" b="1" u="sng" dirty="0">
                <a:solidFill>
                  <a:schemeClr val="tx2"/>
                </a:solidFill>
              </a:rPr>
              <a:t>Preference</a:t>
            </a:r>
            <a:r>
              <a:rPr lang="en-US" sz="1800" b="1" dirty="0">
                <a:solidFill>
                  <a:schemeClr val="tx2"/>
                </a:solidFill>
              </a:rPr>
              <a:t> for % Time Interacting virtually</a:t>
            </a:r>
          </a:p>
        </p:txBody>
      </p:sp>
      <p:sp>
        <p:nvSpPr>
          <p:cNvPr id="10" name="Rectangle 9">
            <a:extLst>
              <a:ext uri="{FF2B5EF4-FFF2-40B4-BE49-F238E27FC236}">
                <a16:creationId xmlns:a16="http://schemas.microsoft.com/office/drawing/2014/main" id="{2B5DCC86-A1F0-45D2-90F3-D63BD7DA8B5C}"/>
              </a:ext>
            </a:extLst>
          </p:cNvPr>
          <p:cNvSpPr/>
          <p:nvPr/>
        </p:nvSpPr>
        <p:spPr>
          <a:xfrm>
            <a:off x="898497" y="1223547"/>
            <a:ext cx="5255813" cy="4329892"/>
          </a:xfrm>
          <a:prstGeom prst="rect">
            <a:avLst/>
          </a:prstGeom>
          <a:no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11" name="Rectangle 10">
            <a:extLst>
              <a:ext uri="{FF2B5EF4-FFF2-40B4-BE49-F238E27FC236}">
                <a16:creationId xmlns:a16="http://schemas.microsoft.com/office/drawing/2014/main" id="{7BF5E2EE-D9CC-4689-B318-E9852683DC84}"/>
              </a:ext>
            </a:extLst>
          </p:cNvPr>
          <p:cNvSpPr/>
          <p:nvPr/>
        </p:nvSpPr>
        <p:spPr>
          <a:xfrm>
            <a:off x="6236886" y="1240777"/>
            <a:ext cx="5163876" cy="4312662"/>
          </a:xfrm>
          <a:prstGeom prst="rect">
            <a:avLst/>
          </a:prstGeom>
          <a:no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cxnSp>
        <p:nvCxnSpPr>
          <p:cNvPr id="12" name="Straight Arrow Connector 11">
            <a:extLst>
              <a:ext uri="{FF2B5EF4-FFF2-40B4-BE49-F238E27FC236}">
                <a16:creationId xmlns:a16="http://schemas.microsoft.com/office/drawing/2014/main" id="{D410CC67-465C-4D36-BDE4-FF53C9E3E133}"/>
              </a:ext>
            </a:extLst>
          </p:cNvPr>
          <p:cNvCxnSpPr>
            <a:cxnSpLocks/>
          </p:cNvCxnSpPr>
          <p:nvPr/>
        </p:nvCxnSpPr>
        <p:spPr>
          <a:xfrm>
            <a:off x="7539162" y="2394450"/>
            <a:ext cx="3185505" cy="196922"/>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8841DE-6932-42A2-98A4-E864536B7371}"/>
              </a:ext>
            </a:extLst>
          </p:cNvPr>
          <p:cNvSpPr txBox="1"/>
          <p:nvPr/>
        </p:nvSpPr>
        <p:spPr>
          <a:xfrm>
            <a:off x="0" y="5971860"/>
            <a:ext cx="12188825" cy="524786"/>
          </a:xfrm>
          <a:prstGeom prst="rect">
            <a:avLst/>
          </a:prstGeom>
          <a:noFill/>
        </p:spPr>
        <p:txBody>
          <a:bodyPr wrap="none" rtlCol="0">
            <a:noAutofit/>
          </a:bodyPr>
          <a:lstStyle/>
          <a:p>
            <a:pPr algn="ctr"/>
            <a:r>
              <a:rPr lang="en-US" b="1" i="1" u="sng" dirty="0"/>
              <a:t>For Discussion</a:t>
            </a:r>
            <a:r>
              <a:rPr lang="en-US" b="1" i="1" dirty="0"/>
              <a:t>:  What might this mean for rep productivity expectations?</a:t>
            </a:r>
          </a:p>
        </p:txBody>
      </p:sp>
    </p:spTree>
    <p:extLst>
      <p:ext uri="{BB962C8B-B14F-4D97-AF65-F5344CB8AC3E}">
        <p14:creationId xmlns:p14="http://schemas.microsoft.com/office/powerpoint/2010/main" val="15836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7F327F-0BA8-4DF8-9D4C-806835072282}"/>
              </a:ext>
            </a:extLst>
          </p:cNvPr>
          <p:cNvGraphicFramePr/>
          <p:nvPr>
            <p:extLst>
              <p:ext uri="{D42A27DB-BD31-4B8C-83A1-F6EECF244321}">
                <p14:modId xmlns:p14="http://schemas.microsoft.com/office/powerpoint/2010/main" val="363196309"/>
              </p:ext>
            </p:extLst>
          </p:nvPr>
        </p:nvGraphicFramePr>
        <p:xfrm>
          <a:off x="693115" y="1709385"/>
          <a:ext cx="10802594" cy="40650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5268113-F0EE-48F8-B87D-B376D39E7000}"/>
              </a:ext>
            </a:extLst>
          </p:cNvPr>
          <p:cNvSpPr txBox="1"/>
          <p:nvPr/>
        </p:nvSpPr>
        <p:spPr>
          <a:xfrm>
            <a:off x="7053943" y="6460550"/>
            <a:ext cx="4263414" cy="246221"/>
          </a:xfrm>
          <a:prstGeom prst="rect">
            <a:avLst/>
          </a:prstGeom>
          <a:noFill/>
        </p:spPr>
        <p:txBody>
          <a:bodyPr wrap="square" rtlCol="0">
            <a:spAutoFit/>
          </a:bodyPr>
          <a:lstStyle/>
          <a:p>
            <a:pPr algn="ctr"/>
            <a:r>
              <a:rPr lang="en-US" sz="1000" dirty="0"/>
              <a:t>% of participants responding with “Agree” or “Strongly Agree”</a:t>
            </a:r>
          </a:p>
        </p:txBody>
      </p:sp>
      <p:sp>
        <p:nvSpPr>
          <p:cNvPr id="8" name="Title 1">
            <a:extLst>
              <a:ext uri="{FF2B5EF4-FFF2-40B4-BE49-F238E27FC236}">
                <a16:creationId xmlns:a16="http://schemas.microsoft.com/office/drawing/2014/main" id="{9C1A7726-D45D-4151-95F7-A0EA776CF685}"/>
              </a:ext>
            </a:extLst>
          </p:cNvPr>
          <p:cNvSpPr txBox="1">
            <a:spLocks/>
          </p:cNvSpPr>
          <p:nvPr/>
        </p:nvSpPr>
        <p:spPr>
          <a:xfrm>
            <a:off x="566573" y="51739"/>
            <a:ext cx="11710010"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Only ~40% Of Physicians Are Currently Satisfied With Virtual Third-Party Vendor Interactions – They Will Remain Important </a:t>
            </a:r>
            <a:endParaRPr lang="en-US" dirty="0">
              <a:solidFill>
                <a:srgbClr val="454545"/>
              </a:solidFill>
            </a:endParaRPr>
          </a:p>
        </p:txBody>
      </p:sp>
      <p:sp>
        <p:nvSpPr>
          <p:cNvPr id="10" name="TextBox 9">
            <a:extLst>
              <a:ext uri="{FF2B5EF4-FFF2-40B4-BE49-F238E27FC236}">
                <a16:creationId xmlns:a16="http://schemas.microsoft.com/office/drawing/2014/main" id="{EA2FDDF2-FDE6-4124-8B3E-7CA93494DB18}"/>
              </a:ext>
            </a:extLst>
          </p:cNvPr>
          <p:cNvSpPr txBox="1"/>
          <p:nvPr/>
        </p:nvSpPr>
        <p:spPr>
          <a:xfrm>
            <a:off x="1460950" y="1414728"/>
            <a:ext cx="9718583" cy="434132"/>
          </a:xfrm>
          <a:prstGeom prst="rect">
            <a:avLst/>
          </a:prstGeom>
          <a:noFill/>
        </p:spPr>
        <p:txBody>
          <a:bodyPr wrap="square" rtlCol="0" anchor="ctr">
            <a:noAutofit/>
          </a:bodyPr>
          <a:lstStyle/>
          <a:p>
            <a:pPr algn="ctr"/>
            <a:r>
              <a:rPr lang="en-US" sz="1800" b="1" dirty="0">
                <a:solidFill>
                  <a:schemeClr val="tx2"/>
                </a:solidFill>
              </a:rPr>
              <a:t>Virtual Interaction Experience / Preference</a:t>
            </a:r>
          </a:p>
        </p:txBody>
      </p:sp>
      <p:sp>
        <p:nvSpPr>
          <p:cNvPr id="7" name="Rectangle 6">
            <a:extLst>
              <a:ext uri="{FF2B5EF4-FFF2-40B4-BE49-F238E27FC236}">
                <a16:creationId xmlns:a16="http://schemas.microsoft.com/office/drawing/2014/main" id="{391DAA32-1955-42C9-B4A0-9CD4E24E45F6}"/>
              </a:ext>
            </a:extLst>
          </p:cNvPr>
          <p:cNvSpPr/>
          <p:nvPr/>
        </p:nvSpPr>
        <p:spPr>
          <a:xfrm>
            <a:off x="811615" y="1862385"/>
            <a:ext cx="3482089" cy="3592604"/>
          </a:xfrm>
          <a:prstGeom prst="rect">
            <a:avLst/>
          </a:prstGeom>
          <a:noFill/>
          <a:ln>
            <a:solidFill>
              <a:schemeClr val="accent1"/>
            </a:solidFill>
            <a:prstDash val="dash"/>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
        <p:nvSpPr>
          <p:cNvPr id="9" name="Rectangle 8">
            <a:extLst>
              <a:ext uri="{FF2B5EF4-FFF2-40B4-BE49-F238E27FC236}">
                <a16:creationId xmlns:a16="http://schemas.microsoft.com/office/drawing/2014/main" id="{3F26E254-66A0-417F-8DD7-2BB069FD6911}"/>
              </a:ext>
            </a:extLst>
          </p:cNvPr>
          <p:cNvSpPr/>
          <p:nvPr/>
        </p:nvSpPr>
        <p:spPr>
          <a:xfrm>
            <a:off x="7951887" y="1862385"/>
            <a:ext cx="3425323" cy="3592604"/>
          </a:xfrm>
          <a:prstGeom prst="rect">
            <a:avLst/>
          </a:prstGeom>
          <a:noFill/>
          <a:ln>
            <a:solidFill>
              <a:schemeClr val="accent1"/>
            </a:solidFill>
            <a:prstDash val="dash"/>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238786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5">
            <a:extLst>
              <a:ext uri="{FF2B5EF4-FFF2-40B4-BE49-F238E27FC236}">
                <a16:creationId xmlns:a16="http://schemas.microsoft.com/office/drawing/2014/main" id="{C527576F-ED44-AF40-B128-5915B50FC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287" y="1706098"/>
            <a:ext cx="1798363" cy="590015"/>
          </a:xfrm>
          <a:prstGeom prst="rect">
            <a:avLst/>
          </a:prstGeom>
          <a:noFill/>
          <a:ln w="9525">
            <a:noFill/>
            <a:miter lim="800000"/>
            <a:headEnd/>
            <a:tailEnd/>
          </a:ln>
          <a:effectLst/>
        </p:spPr>
      </p:pic>
      <p:sp>
        <p:nvSpPr>
          <p:cNvPr id="134" name="Rectangle 133">
            <a:extLst>
              <a:ext uri="{FF2B5EF4-FFF2-40B4-BE49-F238E27FC236}">
                <a16:creationId xmlns:a16="http://schemas.microsoft.com/office/drawing/2014/main" id="{7DFB3B70-6189-894B-9B37-969512B793E4}"/>
              </a:ext>
            </a:extLst>
          </p:cNvPr>
          <p:cNvSpPr/>
          <p:nvPr/>
        </p:nvSpPr>
        <p:spPr>
          <a:xfrm>
            <a:off x="401530" y="2434958"/>
            <a:ext cx="2313637" cy="2553778"/>
          </a:xfrm>
          <a:prstGeom prst="rect">
            <a:avLst/>
          </a:prstGeom>
        </p:spPr>
        <p:txBody>
          <a:bodyPr wrap="square" lIns="121160" tIns="60580" rIns="121160" bIns="60580">
            <a:spAutoFit/>
          </a:bodyPr>
          <a:lstStyle/>
          <a:p>
            <a:pPr marL="0" marR="0" lvl="0" indent="0" algn="l" defTabSz="605968"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76BD"/>
                </a:solidFill>
                <a:effectLst/>
                <a:uLnTx/>
                <a:uFillTx/>
                <a:latin typeface="Arial"/>
                <a:ea typeface="+mn-ea"/>
                <a:cs typeface="+mn-cs"/>
              </a:rPr>
              <a:t>Revenue growth management consulting services to the world’s leading marketing, sales and services organizations</a:t>
            </a:r>
          </a:p>
          <a:p>
            <a:pPr marL="0" marR="0" lvl="0" indent="0" algn="l" defTabSz="605968"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227260" marR="0" lvl="0" indent="-227260" algn="l" defTabSz="605968" rtl="0" eaLnBrk="1" fontAlgn="auto" latinLnBrk="0" hangingPunct="1">
              <a:lnSpc>
                <a:spcPct val="100000"/>
              </a:lnSpc>
              <a:spcBef>
                <a:spcPts val="0"/>
              </a:spcBef>
              <a:spcAft>
                <a:spcPts val="0"/>
              </a:spcAft>
              <a:buClr>
                <a:srgbClr val="0076BD"/>
              </a:buClr>
              <a:buSzTx/>
              <a:buFont typeface="Arial" charset="0"/>
              <a:buChar char="•"/>
              <a:tabLst/>
              <a:defRPr/>
            </a:pPr>
            <a:endParaRPr kumimoji="0" lang="en-US" sz="13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605968" rtl="0" eaLnBrk="1" fontAlgn="auto" latinLnBrk="0" hangingPunct="1">
              <a:lnSpc>
                <a:spcPct val="100000"/>
              </a:lnSpc>
              <a:spcBef>
                <a:spcPts val="0"/>
              </a:spcBef>
              <a:spcAft>
                <a:spcPts val="600"/>
              </a:spcAft>
              <a:buClr>
                <a:srgbClr val="0076BD"/>
              </a:buClr>
              <a:buSzTx/>
              <a:buFont typeface="Wingdings"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Fact-Based  </a:t>
            </a:r>
          </a:p>
          <a:p>
            <a:pPr marL="285750" marR="0" lvl="0" indent="-285750" algn="l" defTabSz="605968" rtl="0" eaLnBrk="1" fontAlgn="auto" latinLnBrk="0" hangingPunct="1">
              <a:lnSpc>
                <a:spcPct val="100000"/>
              </a:lnSpc>
              <a:spcBef>
                <a:spcPts val="0"/>
              </a:spcBef>
              <a:spcAft>
                <a:spcPts val="600"/>
              </a:spcAft>
              <a:buClr>
                <a:srgbClr val="0076BD"/>
              </a:buClr>
              <a:buSzTx/>
              <a:buFont typeface="Wingdings"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Contemporary Expertise  </a:t>
            </a:r>
          </a:p>
          <a:p>
            <a:pPr marL="285750" marR="0" lvl="0" indent="-285750" algn="l" defTabSz="605968" rtl="0" eaLnBrk="1" fontAlgn="auto" latinLnBrk="0" hangingPunct="1">
              <a:lnSpc>
                <a:spcPct val="100000"/>
              </a:lnSpc>
              <a:spcBef>
                <a:spcPts val="0"/>
              </a:spcBef>
              <a:spcAft>
                <a:spcPts val="600"/>
              </a:spcAft>
              <a:buClr>
                <a:srgbClr val="0076BD"/>
              </a:buClr>
              <a:buSzTx/>
              <a:buFont typeface="Wingdings"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Client-Focused</a:t>
            </a:r>
          </a:p>
          <a:p>
            <a:pPr marL="285750" marR="0" lvl="0" indent="-285750" algn="l" defTabSz="605968" rtl="0" eaLnBrk="1" fontAlgn="auto" latinLnBrk="0" hangingPunct="1">
              <a:lnSpc>
                <a:spcPct val="100000"/>
              </a:lnSpc>
              <a:spcBef>
                <a:spcPts val="0"/>
              </a:spcBef>
              <a:spcAft>
                <a:spcPts val="600"/>
              </a:spcAft>
              <a:buClr>
                <a:srgbClr val="0076BD"/>
              </a:buClr>
              <a:buSzTx/>
              <a:buFont typeface="Wingdings" pitchFamily="2" charset="2"/>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Results-Oriented</a:t>
            </a:r>
          </a:p>
        </p:txBody>
      </p:sp>
      <p:sp>
        <p:nvSpPr>
          <p:cNvPr id="136" name="TextBox 135">
            <a:extLst>
              <a:ext uri="{FF2B5EF4-FFF2-40B4-BE49-F238E27FC236}">
                <a16:creationId xmlns:a16="http://schemas.microsoft.com/office/drawing/2014/main" id="{0151F62A-218B-574E-98AD-EF73E16FBA64}"/>
              </a:ext>
            </a:extLst>
          </p:cNvPr>
          <p:cNvSpPr txBox="1"/>
          <p:nvPr/>
        </p:nvSpPr>
        <p:spPr>
          <a:xfrm>
            <a:off x="10062469" y="1758469"/>
            <a:ext cx="142354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Distribution</a:t>
            </a:r>
          </a:p>
        </p:txBody>
      </p:sp>
      <p:sp>
        <p:nvSpPr>
          <p:cNvPr id="137" name="Rectangle 136">
            <a:extLst>
              <a:ext uri="{FF2B5EF4-FFF2-40B4-BE49-F238E27FC236}">
                <a16:creationId xmlns:a16="http://schemas.microsoft.com/office/drawing/2014/main" id="{E18681CE-C682-3848-868D-D5D8B626CFB7}"/>
              </a:ext>
            </a:extLst>
          </p:cNvPr>
          <p:cNvSpPr/>
          <p:nvPr/>
        </p:nvSpPr>
        <p:spPr>
          <a:xfrm>
            <a:off x="4594781" y="1830011"/>
            <a:ext cx="3003094" cy="369236"/>
          </a:xfrm>
          <a:prstGeom prst="rect">
            <a:avLst/>
          </a:prstGeom>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54545"/>
                </a:solidFill>
                <a:effectLst/>
                <a:uLnTx/>
                <a:uFillTx/>
                <a:latin typeface="Arial"/>
                <a:ea typeface="+mn-ea"/>
                <a:cs typeface="+mn-cs"/>
              </a:rPr>
              <a:t>Management Consulting</a:t>
            </a:r>
          </a:p>
        </p:txBody>
      </p:sp>
      <p:sp>
        <p:nvSpPr>
          <p:cNvPr id="138" name="Rectangle 137">
            <a:extLst>
              <a:ext uri="{FF2B5EF4-FFF2-40B4-BE49-F238E27FC236}">
                <a16:creationId xmlns:a16="http://schemas.microsoft.com/office/drawing/2014/main" id="{EBA3BF0B-9A8F-7D49-88FC-CCC57B02D812}"/>
              </a:ext>
            </a:extLst>
          </p:cNvPr>
          <p:cNvSpPr/>
          <p:nvPr/>
        </p:nvSpPr>
        <p:spPr>
          <a:xfrm>
            <a:off x="7014542" y="2783776"/>
            <a:ext cx="1302394" cy="353116"/>
          </a:xfrm>
          <a:prstGeom prst="rect">
            <a:avLst/>
          </a:prstGeom>
        </p:spPr>
        <p:txBody>
          <a:bodyPr wrap="non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54545"/>
                </a:solidFill>
                <a:effectLst/>
                <a:uLnTx/>
                <a:uFillTx/>
                <a:latin typeface="Arial"/>
                <a:ea typeface="+mn-ea"/>
                <a:cs typeface="+mn-cs"/>
              </a:rPr>
              <a:t>Community</a:t>
            </a:r>
          </a:p>
        </p:txBody>
      </p:sp>
      <p:sp>
        <p:nvSpPr>
          <p:cNvPr id="139" name="Rectangle 138">
            <a:extLst>
              <a:ext uri="{FF2B5EF4-FFF2-40B4-BE49-F238E27FC236}">
                <a16:creationId xmlns:a16="http://schemas.microsoft.com/office/drawing/2014/main" id="{B4F805F4-AE1C-6647-B49F-E96B13241BA1}"/>
              </a:ext>
            </a:extLst>
          </p:cNvPr>
          <p:cNvSpPr/>
          <p:nvPr/>
        </p:nvSpPr>
        <p:spPr>
          <a:xfrm>
            <a:off x="4017742" y="2783368"/>
            <a:ext cx="1113290" cy="353116"/>
          </a:xfrm>
          <a:prstGeom prst="rect">
            <a:avLst/>
          </a:prstGeom>
        </p:spPr>
        <p:txBody>
          <a:bodyPr wrap="non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54545"/>
                </a:solidFill>
                <a:effectLst/>
                <a:uLnTx/>
                <a:uFillTx/>
                <a:latin typeface="Arial"/>
                <a:ea typeface="+mn-ea"/>
                <a:cs typeface="+mn-cs"/>
              </a:rPr>
              <a:t>Research</a:t>
            </a:r>
          </a:p>
        </p:txBody>
      </p:sp>
      <p:sp>
        <p:nvSpPr>
          <p:cNvPr id="140" name="Rectangle 139">
            <a:extLst>
              <a:ext uri="{FF2B5EF4-FFF2-40B4-BE49-F238E27FC236}">
                <a16:creationId xmlns:a16="http://schemas.microsoft.com/office/drawing/2014/main" id="{F4F48D64-CB5F-3740-8E34-F6E93812C9FB}"/>
              </a:ext>
            </a:extLst>
          </p:cNvPr>
          <p:cNvSpPr/>
          <p:nvPr/>
        </p:nvSpPr>
        <p:spPr>
          <a:xfrm>
            <a:off x="3112105" y="3161454"/>
            <a:ext cx="2924556" cy="307693"/>
          </a:xfrm>
          <a:prstGeom prst="rect">
            <a:avLst/>
          </a:prstGeom>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4545"/>
                </a:solidFill>
                <a:effectLst/>
                <a:uLnTx/>
                <a:uFillTx/>
                <a:latin typeface="Arial"/>
                <a:ea typeface="+mn-ea"/>
                <a:cs typeface="+mn-cs"/>
              </a:rPr>
              <a:t>Benchmarks • Trends • Insights</a:t>
            </a:r>
          </a:p>
        </p:txBody>
      </p:sp>
      <p:sp>
        <p:nvSpPr>
          <p:cNvPr id="141" name="Rectangle 140">
            <a:extLst>
              <a:ext uri="{FF2B5EF4-FFF2-40B4-BE49-F238E27FC236}">
                <a16:creationId xmlns:a16="http://schemas.microsoft.com/office/drawing/2014/main" id="{4B995B85-C240-2645-9C7D-F4F84A68EDCE}"/>
              </a:ext>
            </a:extLst>
          </p:cNvPr>
          <p:cNvSpPr/>
          <p:nvPr/>
        </p:nvSpPr>
        <p:spPr>
          <a:xfrm>
            <a:off x="6267310" y="3137196"/>
            <a:ext cx="2920945" cy="307693"/>
          </a:xfrm>
          <a:prstGeom prst="rect">
            <a:avLst/>
          </a:prstGeom>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4545"/>
                </a:solidFill>
                <a:effectLst/>
                <a:uLnTx/>
                <a:uFillTx/>
                <a:latin typeface="Arial"/>
                <a:ea typeface="+mn-ea"/>
                <a:cs typeface="+mn-cs"/>
              </a:rPr>
              <a:t>Learn • Network</a:t>
            </a:r>
          </a:p>
        </p:txBody>
      </p:sp>
      <p:sp>
        <p:nvSpPr>
          <p:cNvPr id="142" name="Rectangle 141">
            <a:extLst>
              <a:ext uri="{FF2B5EF4-FFF2-40B4-BE49-F238E27FC236}">
                <a16:creationId xmlns:a16="http://schemas.microsoft.com/office/drawing/2014/main" id="{F31C6F71-488F-484F-96BA-30A15C4AAF22}"/>
              </a:ext>
            </a:extLst>
          </p:cNvPr>
          <p:cNvSpPr/>
          <p:nvPr/>
        </p:nvSpPr>
        <p:spPr>
          <a:xfrm>
            <a:off x="3991130" y="2248312"/>
            <a:ext cx="4282426" cy="307693"/>
          </a:xfrm>
          <a:prstGeom prst="rect">
            <a:avLst/>
          </a:prstGeom>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4545"/>
                </a:solidFill>
                <a:effectLst/>
                <a:uLnTx/>
                <a:uFillTx/>
                <a:latin typeface="Arial"/>
                <a:ea typeface="+mn-ea"/>
                <a:cs typeface="+mn-cs"/>
              </a:rPr>
              <a:t>Assess • Design • Implement</a:t>
            </a:r>
          </a:p>
        </p:txBody>
      </p:sp>
      <p:sp>
        <p:nvSpPr>
          <p:cNvPr id="143" name="Rectangle 142">
            <a:extLst>
              <a:ext uri="{FF2B5EF4-FFF2-40B4-BE49-F238E27FC236}">
                <a16:creationId xmlns:a16="http://schemas.microsoft.com/office/drawing/2014/main" id="{A49EC1A2-E872-3242-8318-E25C80F7EE91}"/>
              </a:ext>
            </a:extLst>
          </p:cNvPr>
          <p:cNvSpPr/>
          <p:nvPr/>
        </p:nvSpPr>
        <p:spPr>
          <a:xfrm>
            <a:off x="505954" y="981987"/>
            <a:ext cx="2104721" cy="414527"/>
          </a:xfrm>
          <a:prstGeom prst="rect">
            <a:avLst/>
          </a:prstGeom>
          <a:noFill/>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454545"/>
                </a:solidFill>
                <a:effectLst/>
                <a:uLnTx/>
                <a:uFillTx/>
                <a:latin typeface="Arial"/>
                <a:ea typeface="+mn-ea"/>
                <a:cs typeface="+mn-cs"/>
              </a:rPr>
              <a:t>Overview</a:t>
            </a:r>
          </a:p>
        </p:txBody>
      </p:sp>
      <p:sp>
        <p:nvSpPr>
          <p:cNvPr id="144" name="Rectangle 143">
            <a:extLst>
              <a:ext uri="{FF2B5EF4-FFF2-40B4-BE49-F238E27FC236}">
                <a16:creationId xmlns:a16="http://schemas.microsoft.com/office/drawing/2014/main" id="{DC6A9A5E-E3DF-0A43-8BE3-8AA54BFEC564}"/>
              </a:ext>
            </a:extLst>
          </p:cNvPr>
          <p:cNvSpPr/>
          <p:nvPr/>
        </p:nvSpPr>
        <p:spPr>
          <a:xfrm>
            <a:off x="4484159" y="990044"/>
            <a:ext cx="3241523" cy="414527"/>
          </a:xfrm>
          <a:prstGeom prst="rect">
            <a:avLst/>
          </a:prstGeom>
          <a:noFill/>
        </p:spPr>
        <p:txBody>
          <a:bodyPr wrap="non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454545"/>
                </a:solidFill>
                <a:effectLst/>
                <a:uLnTx/>
                <a:uFillTx/>
                <a:latin typeface="Arial"/>
                <a:ea typeface="+mn-ea"/>
                <a:cs typeface="+mn-cs"/>
              </a:rPr>
              <a:t>Revenue Growth Services</a:t>
            </a:r>
          </a:p>
        </p:txBody>
      </p:sp>
      <p:sp>
        <p:nvSpPr>
          <p:cNvPr id="145" name="Rectangle 144">
            <a:extLst>
              <a:ext uri="{FF2B5EF4-FFF2-40B4-BE49-F238E27FC236}">
                <a16:creationId xmlns:a16="http://schemas.microsoft.com/office/drawing/2014/main" id="{F6375924-1652-6F46-B772-84E201D47057}"/>
              </a:ext>
            </a:extLst>
          </p:cNvPr>
          <p:cNvSpPr/>
          <p:nvPr/>
        </p:nvSpPr>
        <p:spPr>
          <a:xfrm>
            <a:off x="9339449" y="961616"/>
            <a:ext cx="2417766" cy="414527"/>
          </a:xfrm>
          <a:prstGeom prst="rect">
            <a:avLst/>
          </a:prstGeom>
          <a:noFill/>
        </p:spPr>
        <p:txBody>
          <a:bodyPr wrap="square" lIns="121160" tIns="60580" rIns="121160" bIns="60580">
            <a:spAutoFit/>
          </a:bodyPr>
          <a:lstStyle/>
          <a:p>
            <a:pPr marL="0" marR="0" lvl="0" indent="0" algn="ctr" defTabSz="605968"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454545"/>
                </a:solidFill>
                <a:effectLst/>
                <a:uLnTx/>
                <a:uFillTx/>
                <a:latin typeface="Arial"/>
                <a:ea typeface="+mn-ea"/>
                <a:cs typeface="+mn-cs"/>
              </a:rPr>
              <a:t>Key Industries</a:t>
            </a:r>
          </a:p>
        </p:txBody>
      </p:sp>
      <p:sp>
        <p:nvSpPr>
          <p:cNvPr id="146" name="TextBox 145">
            <a:extLst>
              <a:ext uri="{FF2B5EF4-FFF2-40B4-BE49-F238E27FC236}">
                <a16:creationId xmlns:a16="http://schemas.microsoft.com/office/drawing/2014/main" id="{7F01A523-1BD8-A44C-83CE-1E6A923276A2}"/>
              </a:ext>
            </a:extLst>
          </p:cNvPr>
          <p:cNvSpPr txBox="1"/>
          <p:nvPr/>
        </p:nvSpPr>
        <p:spPr>
          <a:xfrm>
            <a:off x="10062469" y="2758297"/>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Health Insurance</a:t>
            </a:r>
          </a:p>
        </p:txBody>
      </p:sp>
      <p:sp>
        <p:nvSpPr>
          <p:cNvPr id="147" name="TextBox 146">
            <a:extLst>
              <a:ext uri="{FF2B5EF4-FFF2-40B4-BE49-F238E27FC236}">
                <a16:creationId xmlns:a16="http://schemas.microsoft.com/office/drawing/2014/main" id="{E01F3306-5D11-B04A-BEE3-E5F92ACB1A26}"/>
              </a:ext>
            </a:extLst>
          </p:cNvPr>
          <p:cNvSpPr txBox="1"/>
          <p:nvPr/>
        </p:nvSpPr>
        <p:spPr>
          <a:xfrm>
            <a:off x="10062469" y="3258211"/>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Life Sciences</a:t>
            </a:r>
          </a:p>
        </p:txBody>
      </p:sp>
      <p:sp>
        <p:nvSpPr>
          <p:cNvPr id="148" name="TextBox 147">
            <a:extLst>
              <a:ext uri="{FF2B5EF4-FFF2-40B4-BE49-F238E27FC236}">
                <a16:creationId xmlns:a16="http://schemas.microsoft.com/office/drawing/2014/main" id="{6CA0FC8B-E8AF-8848-B484-529BD8B12FAC}"/>
              </a:ext>
            </a:extLst>
          </p:cNvPr>
          <p:cNvSpPr txBox="1"/>
          <p:nvPr/>
        </p:nvSpPr>
        <p:spPr>
          <a:xfrm>
            <a:off x="10062469" y="3758125"/>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Manufacturing</a:t>
            </a:r>
          </a:p>
        </p:txBody>
      </p:sp>
      <p:sp>
        <p:nvSpPr>
          <p:cNvPr id="149" name="TextBox 148">
            <a:extLst>
              <a:ext uri="{FF2B5EF4-FFF2-40B4-BE49-F238E27FC236}">
                <a16:creationId xmlns:a16="http://schemas.microsoft.com/office/drawing/2014/main" id="{3C43296A-5DB9-434C-BFFE-A36178E3A875}"/>
              </a:ext>
            </a:extLst>
          </p:cNvPr>
          <p:cNvSpPr txBox="1"/>
          <p:nvPr/>
        </p:nvSpPr>
        <p:spPr>
          <a:xfrm>
            <a:off x="10062469" y="4258039"/>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Media</a:t>
            </a:r>
          </a:p>
        </p:txBody>
      </p:sp>
      <p:sp>
        <p:nvSpPr>
          <p:cNvPr id="150" name="TextBox 149">
            <a:extLst>
              <a:ext uri="{FF2B5EF4-FFF2-40B4-BE49-F238E27FC236}">
                <a16:creationId xmlns:a16="http://schemas.microsoft.com/office/drawing/2014/main" id="{E741420D-0894-2C45-900E-34439B14024A}"/>
              </a:ext>
            </a:extLst>
          </p:cNvPr>
          <p:cNvSpPr txBox="1"/>
          <p:nvPr/>
        </p:nvSpPr>
        <p:spPr>
          <a:xfrm>
            <a:off x="10062469" y="2258383"/>
            <a:ext cx="1315820"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Healthcare</a:t>
            </a:r>
          </a:p>
        </p:txBody>
      </p:sp>
      <p:sp>
        <p:nvSpPr>
          <p:cNvPr id="151" name="TextBox 150">
            <a:extLst>
              <a:ext uri="{FF2B5EF4-FFF2-40B4-BE49-F238E27FC236}">
                <a16:creationId xmlns:a16="http://schemas.microsoft.com/office/drawing/2014/main" id="{875AC878-8AD1-5049-BF5E-3D7E0937F127}"/>
              </a:ext>
            </a:extLst>
          </p:cNvPr>
          <p:cNvSpPr txBox="1"/>
          <p:nvPr/>
        </p:nvSpPr>
        <p:spPr>
          <a:xfrm>
            <a:off x="10062469" y="4757953"/>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Private Equity</a:t>
            </a:r>
          </a:p>
          <a:p>
            <a:pPr marL="0" marR="0" lvl="0" indent="0" algn="l" defTabSz="605968" rtl="0" eaLnBrk="1" fontAlgn="auto" latinLnBrk="0" hangingPunct="1">
              <a:lnSpc>
                <a:spcPts val="2025"/>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54545"/>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99010A0B-BE78-2147-9EBB-390D6BD149CB}"/>
              </a:ext>
            </a:extLst>
          </p:cNvPr>
          <p:cNvSpPr txBox="1"/>
          <p:nvPr/>
        </p:nvSpPr>
        <p:spPr>
          <a:xfrm>
            <a:off x="10062469" y="5257869"/>
            <a:ext cx="1851622" cy="341206"/>
          </a:xfrm>
          <a:prstGeom prst="rect">
            <a:avLst/>
          </a:prstGeom>
          <a:noFill/>
        </p:spPr>
        <p:txBody>
          <a:bodyPr wrap="square" lIns="121160" tIns="60580" rIns="121160" bIns="60580" rtlCol="0">
            <a:noAutofit/>
          </a:bodyPr>
          <a:lstStyle/>
          <a:p>
            <a:pPr marL="0" marR="0" lvl="0" indent="0" algn="l" defTabSz="605968" rtl="0" eaLnBrk="1" fontAlgn="auto" latinLnBrk="0" hangingPunct="1">
              <a:lnSpc>
                <a:spcPts val="2025"/>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Arial"/>
                <a:ea typeface="+mn-ea"/>
                <a:cs typeface="+mn-cs"/>
              </a:rPr>
              <a:t>Technology</a:t>
            </a:r>
          </a:p>
        </p:txBody>
      </p:sp>
      <p:sp>
        <p:nvSpPr>
          <p:cNvPr id="153" name="Rectangle 152">
            <a:extLst>
              <a:ext uri="{FF2B5EF4-FFF2-40B4-BE49-F238E27FC236}">
                <a16:creationId xmlns:a16="http://schemas.microsoft.com/office/drawing/2014/main" id="{CEB3905A-10DB-9841-B1D4-1AE2AEF1DB6A}"/>
              </a:ext>
            </a:extLst>
          </p:cNvPr>
          <p:cNvSpPr/>
          <p:nvPr/>
        </p:nvSpPr>
        <p:spPr>
          <a:xfrm>
            <a:off x="9662560" y="2210189"/>
            <a:ext cx="2010256" cy="482851"/>
          </a:xfrm>
          <a:prstGeom prst="rect">
            <a:avLst/>
          </a:prstGeom>
          <a:noFill/>
          <a:ln w="31750">
            <a:solidFill>
              <a:schemeClr val="accent3"/>
            </a:solidFill>
            <a:prstDash val="sysDot"/>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marR="0" lvl="0" indent="0" algn="ctr" defTabSz="609493" rtl="0" eaLnBrk="1" fontAlgn="auto" latinLnBrk="0" hangingPunct="1">
              <a:lnSpc>
                <a:spcPct val="100000"/>
              </a:lnSpc>
              <a:spcBef>
                <a:spcPts val="0"/>
              </a:spcBef>
              <a:spcAft>
                <a:spcPts val="0"/>
              </a:spcAft>
              <a:buClr>
                <a:prstClr val="black">
                  <a:lumMod val="95000"/>
                  <a:lumOff val="5000"/>
                </a:prstClr>
              </a:buClr>
              <a:buSzPct val="90000"/>
              <a:buFont typeface="Arial" charset="0"/>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7" name="Picture 156">
            <a:extLst>
              <a:ext uri="{FF2B5EF4-FFF2-40B4-BE49-F238E27FC236}">
                <a16:creationId xmlns:a16="http://schemas.microsoft.com/office/drawing/2014/main" id="{0BD8DBEA-0868-2843-A6B2-4C4F2F4FDFEC}"/>
              </a:ext>
            </a:extLst>
          </p:cNvPr>
          <p:cNvPicPr>
            <a:picLocks noChangeAspect="1"/>
          </p:cNvPicPr>
          <p:nvPr/>
        </p:nvPicPr>
        <p:blipFill>
          <a:blip r:embed="rId4"/>
          <a:stretch>
            <a:fillRect/>
          </a:stretch>
        </p:blipFill>
        <p:spPr>
          <a:xfrm>
            <a:off x="3102651" y="3380785"/>
            <a:ext cx="5982712" cy="2598551"/>
          </a:xfrm>
          <a:prstGeom prst="rect">
            <a:avLst/>
          </a:prstGeom>
        </p:spPr>
      </p:pic>
      <p:pic>
        <p:nvPicPr>
          <p:cNvPr id="54" name="Picture 53">
            <a:extLst>
              <a:ext uri="{FF2B5EF4-FFF2-40B4-BE49-F238E27FC236}">
                <a16:creationId xmlns:a16="http://schemas.microsoft.com/office/drawing/2014/main" id="{0AC240A2-08AE-A044-AF29-DF9E854855E5}"/>
              </a:ext>
            </a:extLst>
          </p:cNvPr>
          <p:cNvPicPr>
            <a:picLocks noChangeAspect="1"/>
          </p:cNvPicPr>
          <p:nvPr/>
        </p:nvPicPr>
        <p:blipFill>
          <a:blip r:embed="rId5"/>
          <a:stretch>
            <a:fillRect/>
          </a:stretch>
        </p:blipFill>
        <p:spPr>
          <a:xfrm>
            <a:off x="3626510" y="2690001"/>
            <a:ext cx="430752" cy="476094"/>
          </a:xfrm>
          <a:prstGeom prst="rect">
            <a:avLst/>
          </a:prstGeom>
        </p:spPr>
      </p:pic>
      <p:pic>
        <p:nvPicPr>
          <p:cNvPr id="55" name="Picture 54">
            <a:extLst>
              <a:ext uri="{FF2B5EF4-FFF2-40B4-BE49-F238E27FC236}">
                <a16:creationId xmlns:a16="http://schemas.microsoft.com/office/drawing/2014/main" id="{9973C71F-077F-EE4C-9BA1-FA0B2304EF78}"/>
              </a:ext>
            </a:extLst>
          </p:cNvPr>
          <p:cNvPicPr>
            <a:picLocks noChangeAspect="1"/>
          </p:cNvPicPr>
          <p:nvPr/>
        </p:nvPicPr>
        <p:blipFill>
          <a:blip r:embed="rId6"/>
          <a:stretch>
            <a:fillRect/>
          </a:stretch>
        </p:blipFill>
        <p:spPr>
          <a:xfrm>
            <a:off x="4289587" y="1683283"/>
            <a:ext cx="481012" cy="579682"/>
          </a:xfrm>
          <a:prstGeom prst="rect">
            <a:avLst/>
          </a:prstGeom>
        </p:spPr>
      </p:pic>
      <p:pic>
        <p:nvPicPr>
          <p:cNvPr id="56" name="Picture 55">
            <a:extLst>
              <a:ext uri="{FF2B5EF4-FFF2-40B4-BE49-F238E27FC236}">
                <a16:creationId xmlns:a16="http://schemas.microsoft.com/office/drawing/2014/main" id="{A9B51EE0-DD21-AD4A-8D77-B398C696E161}"/>
              </a:ext>
            </a:extLst>
          </p:cNvPr>
          <p:cNvPicPr>
            <a:picLocks noChangeAspect="1"/>
          </p:cNvPicPr>
          <p:nvPr/>
        </p:nvPicPr>
        <p:blipFill>
          <a:blip r:embed="rId7"/>
          <a:stretch>
            <a:fillRect/>
          </a:stretch>
        </p:blipFill>
        <p:spPr>
          <a:xfrm>
            <a:off x="6619023" y="2747595"/>
            <a:ext cx="438771" cy="438771"/>
          </a:xfrm>
          <a:prstGeom prst="rect">
            <a:avLst/>
          </a:prstGeom>
        </p:spPr>
      </p:pic>
      <p:cxnSp>
        <p:nvCxnSpPr>
          <p:cNvPr id="59" name="Straight Connector 58">
            <a:extLst>
              <a:ext uri="{FF2B5EF4-FFF2-40B4-BE49-F238E27FC236}">
                <a16:creationId xmlns:a16="http://schemas.microsoft.com/office/drawing/2014/main" id="{1699A46B-3D79-AA4C-BEB7-18A6D019BA98}"/>
              </a:ext>
            </a:extLst>
          </p:cNvPr>
          <p:cNvCxnSpPr>
            <a:cxnSpLocks/>
          </p:cNvCxnSpPr>
          <p:nvPr/>
        </p:nvCxnSpPr>
        <p:spPr>
          <a:xfrm>
            <a:off x="2855151" y="1595628"/>
            <a:ext cx="0" cy="43776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872B189-4B5F-4845-82D3-42FA8F6A914E}"/>
              </a:ext>
            </a:extLst>
          </p:cNvPr>
          <p:cNvCxnSpPr>
            <a:cxnSpLocks/>
          </p:cNvCxnSpPr>
          <p:nvPr/>
        </p:nvCxnSpPr>
        <p:spPr>
          <a:xfrm>
            <a:off x="401530" y="1484083"/>
            <a:ext cx="1133725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FAD417-22C4-E548-A4F5-B9040E9BA93E}"/>
              </a:ext>
            </a:extLst>
          </p:cNvPr>
          <p:cNvCxnSpPr>
            <a:cxnSpLocks/>
          </p:cNvCxnSpPr>
          <p:nvPr/>
        </p:nvCxnSpPr>
        <p:spPr>
          <a:xfrm>
            <a:off x="2855151" y="1155057"/>
            <a:ext cx="0" cy="2076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40DFB50-28A1-084D-8C6C-1AD9EE14B22D}"/>
              </a:ext>
            </a:extLst>
          </p:cNvPr>
          <p:cNvCxnSpPr>
            <a:cxnSpLocks/>
          </p:cNvCxnSpPr>
          <p:nvPr/>
        </p:nvCxnSpPr>
        <p:spPr>
          <a:xfrm>
            <a:off x="9400426" y="1605518"/>
            <a:ext cx="0" cy="437764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4058E24-5A92-E845-B15C-6E0550B95C64}"/>
              </a:ext>
            </a:extLst>
          </p:cNvPr>
          <p:cNvCxnSpPr>
            <a:cxnSpLocks/>
          </p:cNvCxnSpPr>
          <p:nvPr/>
        </p:nvCxnSpPr>
        <p:spPr>
          <a:xfrm>
            <a:off x="9400426" y="1164947"/>
            <a:ext cx="0" cy="20763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8" name="Picture 87">
            <a:extLst>
              <a:ext uri="{FF2B5EF4-FFF2-40B4-BE49-F238E27FC236}">
                <a16:creationId xmlns:a16="http://schemas.microsoft.com/office/drawing/2014/main" id="{C03898C8-364B-9142-A363-FE40CD9AE93A}"/>
              </a:ext>
            </a:extLst>
          </p:cNvPr>
          <p:cNvPicPr>
            <a:picLocks noChangeAspect="1"/>
          </p:cNvPicPr>
          <p:nvPr/>
        </p:nvPicPr>
        <p:blipFill>
          <a:blip r:embed="rId8"/>
          <a:stretch>
            <a:fillRect/>
          </a:stretch>
        </p:blipFill>
        <p:spPr>
          <a:xfrm>
            <a:off x="9735296" y="2306421"/>
            <a:ext cx="383834" cy="333032"/>
          </a:xfrm>
          <a:prstGeom prst="rect">
            <a:avLst/>
          </a:prstGeom>
        </p:spPr>
      </p:pic>
      <p:pic>
        <p:nvPicPr>
          <p:cNvPr id="24" name="Picture 23">
            <a:extLst>
              <a:ext uri="{FF2B5EF4-FFF2-40B4-BE49-F238E27FC236}">
                <a16:creationId xmlns:a16="http://schemas.microsoft.com/office/drawing/2014/main" id="{E5AA8D91-4FCE-1E4F-B691-A54F501118C8}"/>
              </a:ext>
            </a:extLst>
          </p:cNvPr>
          <p:cNvPicPr>
            <a:picLocks noChangeAspect="1"/>
          </p:cNvPicPr>
          <p:nvPr/>
        </p:nvPicPr>
        <p:blipFill>
          <a:blip r:embed="rId9"/>
          <a:stretch>
            <a:fillRect/>
          </a:stretch>
        </p:blipFill>
        <p:spPr>
          <a:xfrm>
            <a:off x="9769488" y="5268985"/>
            <a:ext cx="349642" cy="349642"/>
          </a:xfrm>
          <a:prstGeom prst="rect">
            <a:avLst/>
          </a:prstGeom>
        </p:spPr>
      </p:pic>
      <p:pic>
        <p:nvPicPr>
          <p:cNvPr id="25" name="Picture 24">
            <a:extLst>
              <a:ext uri="{FF2B5EF4-FFF2-40B4-BE49-F238E27FC236}">
                <a16:creationId xmlns:a16="http://schemas.microsoft.com/office/drawing/2014/main" id="{42AE294F-B94B-F14A-A246-827BE5633794}"/>
              </a:ext>
            </a:extLst>
          </p:cNvPr>
          <p:cNvPicPr>
            <a:picLocks noChangeAspect="1"/>
          </p:cNvPicPr>
          <p:nvPr/>
        </p:nvPicPr>
        <p:blipFill>
          <a:blip r:embed="rId10"/>
          <a:stretch>
            <a:fillRect/>
          </a:stretch>
        </p:blipFill>
        <p:spPr>
          <a:xfrm>
            <a:off x="9728804" y="4752910"/>
            <a:ext cx="390323" cy="351291"/>
          </a:xfrm>
          <a:prstGeom prst="rect">
            <a:avLst/>
          </a:prstGeom>
        </p:spPr>
      </p:pic>
      <p:pic>
        <p:nvPicPr>
          <p:cNvPr id="26" name="Picture 25">
            <a:extLst>
              <a:ext uri="{FF2B5EF4-FFF2-40B4-BE49-F238E27FC236}">
                <a16:creationId xmlns:a16="http://schemas.microsoft.com/office/drawing/2014/main" id="{5348E1F2-4361-F249-A007-427C66EDB9AE}"/>
              </a:ext>
            </a:extLst>
          </p:cNvPr>
          <p:cNvPicPr>
            <a:picLocks noChangeAspect="1"/>
          </p:cNvPicPr>
          <p:nvPr/>
        </p:nvPicPr>
        <p:blipFill>
          <a:blip r:embed="rId11"/>
          <a:stretch>
            <a:fillRect/>
          </a:stretch>
        </p:blipFill>
        <p:spPr>
          <a:xfrm>
            <a:off x="9752575" y="4271222"/>
            <a:ext cx="351452" cy="313012"/>
          </a:xfrm>
          <a:prstGeom prst="rect">
            <a:avLst/>
          </a:prstGeom>
        </p:spPr>
      </p:pic>
      <p:pic>
        <p:nvPicPr>
          <p:cNvPr id="27" name="Picture 26">
            <a:extLst>
              <a:ext uri="{FF2B5EF4-FFF2-40B4-BE49-F238E27FC236}">
                <a16:creationId xmlns:a16="http://schemas.microsoft.com/office/drawing/2014/main" id="{98F143EC-2A8A-434D-B09E-27FAC35B59D9}"/>
              </a:ext>
            </a:extLst>
          </p:cNvPr>
          <p:cNvPicPr>
            <a:picLocks noChangeAspect="1"/>
          </p:cNvPicPr>
          <p:nvPr/>
        </p:nvPicPr>
        <p:blipFill>
          <a:blip r:embed="rId12"/>
          <a:stretch>
            <a:fillRect/>
          </a:stretch>
        </p:blipFill>
        <p:spPr>
          <a:xfrm>
            <a:off x="9743795" y="3729600"/>
            <a:ext cx="359763" cy="359763"/>
          </a:xfrm>
          <a:prstGeom prst="rect">
            <a:avLst/>
          </a:prstGeom>
        </p:spPr>
      </p:pic>
      <p:pic>
        <p:nvPicPr>
          <p:cNvPr id="28" name="Picture 27">
            <a:extLst>
              <a:ext uri="{FF2B5EF4-FFF2-40B4-BE49-F238E27FC236}">
                <a16:creationId xmlns:a16="http://schemas.microsoft.com/office/drawing/2014/main" id="{BE3197D5-0430-3D4F-B9D2-ED87E08974CF}"/>
              </a:ext>
            </a:extLst>
          </p:cNvPr>
          <p:cNvPicPr>
            <a:picLocks noChangeAspect="1"/>
          </p:cNvPicPr>
          <p:nvPr/>
        </p:nvPicPr>
        <p:blipFill>
          <a:blip r:embed="rId13"/>
          <a:stretch>
            <a:fillRect/>
          </a:stretch>
        </p:blipFill>
        <p:spPr>
          <a:xfrm>
            <a:off x="9787909" y="3248932"/>
            <a:ext cx="298881" cy="359764"/>
          </a:xfrm>
          <a:prstGeom prst="rect">
            <a:avLst/>
          </a:prstGeom>
        </p:spPr>
      </p:pic>
      <p:pic>
        <p:nvPicPr>
          <p:cNvPr id="29" name="Picture 28">
            <a:extLst>
              <a:ext uri="{FF2B5EF4-FFF2-40B4-BE49-F238E27FC236}">
                <a16:creationId xmlns:a16="http://schemas.microsoft.com/office/drawing/2014/main" id="{2039BD4D-75B4-1D42-9FE7-03685790DAD3}"/>
              </a:ext>
            </a:extLst>
          </p:cNvPr>
          <p:cNvPicPr>
            <a:picLocks noChangeAspect="1"/>
          </p:cNvPicPr>
          <p:nvPr/>
        </p:nvPicPr>
        <p:blipFill>
          <a:blip r:embed="rId14"/>
          <a:stretch>
            <a:fillRect/>
          </a:stretch>
        </p:blipFill>
        <p:spPr>
          <a:xfrm>
            <a:off x="9740661" y="2778130"/>
            <a:ext cx="378466" cy="340619"/>
          </a:xfrm>
          <a:prstGeom prst="rect">
            <a:avLst/>
          </a:prstGeom>
        </p:spPr>
      </p:pic>
      <p:pic>
        <p:nvPicPr>
          <p:cNvPr id="30" name="Picture 29">
            <a:extLst>
              <a:ext uri="{FF2B5EF4-FFF2-40B4-BE49-F238E27FC236}">
                <a16:creationId xmlns:a16="http://schemas.microsoft.com/office/drawing/2014/main" id="{9D9E831F-D18C-6A47-8C9D-421D2C2FD4BF}"/>
              </a:ext>
            </a:extLst>
          </p:cNvPr>
          <p:cNvPicPr>
            <a:picLocks noChangeAspect="1"/>
          </p:cNvPicPr>
          <p:nvPr/>
        </p:nvPicPr>
        <p:blipFill>
          <a:blip r:embed="rId15"/>
          <a:stretch>
            <a:fillRect/>
          </a:stretch>
        </p:blipFill>
        <p:spPr>
          <a:xfrm>
            <a:off x="9784114" y="1738361"/>
            <a:ext cx="342993" cy="361702"/>
          </a:xfrm>
          <a:prstGeom prst="rect">
            <a:avLst/>
          </a:prstGeom>
        </p:spPr>
      </p:pic>
      <p:sp>
        <p:nvSpPr>
          <p:cNvPr id="41" name="Title 1"/>
          <p:cNvSpPr txBox="1">
            <a:spLocks/>
          </p:cNvSpPr>
          <p:nvPr/>
        </p:nvSpPr>
        <p:spPr>
          <a:xfrm>
            <a:off x="558177"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rPr>
              <a:t>Alexander Group Overview</a:t>
            </a:r>
          </a:p>
        </p:txBody>
      </p:sp>
    </p:spTree>
    <p:extLst>
      <p:ext uri="{BB962C8B-B14F-4D97-AF65-F5344CB8AC3E}">
        <p14:creationId xmlns:p14="http://schemas.microsoft.com/office/powerpoint/2010/main" val="253097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7F327F-0BA8-4DF8-9D4C-806835072282}"/>
              </a:ext>
            </a:extLst>
          </p:cNvPr>
          <p:cNvGraphicFramePr/>
          <p:nvPr>
            <p:extLst>
              <p:ext uri="{D42A27DB-BD31-4B8C-83A1-F6EECF244321}">
                <p14:modId xmlns:p14="http://schemas.microsoft.com/office/powerpoint/2010/main" val="3282591879"/>
              </p:ext>
            </p:extLst>
          </p:nvPr>
        </p:nvGraphicFramePr>
        <p:xfrm>
          <a:off x="693115" y="1518554"/>
          <a:ext cx="10802594" cy="40650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D373D52-70F2-43A7-85C5-867E53555195}"/>
              </a:ext>
            </a:extLst>
          </p:cNvPr>
          <p:cNvSpPr txBox="1">
            <a:spLocks/>
          </p:cNvSpPr>
          <p:nvPr/>
        </p:nvSpPr>
        <p:spPr>
          <a:xfrm>
            <a:off x="554316" y="51739"/>
            <a:ext cx="11646924"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Physicians Indicate a Willingness To Commit More Time To Rep For An In-Person Interaction</a:t>
            </a:r>
            <a:endParaRPr lang="en-US" dirty="0">
              <a:solidFill>
                <a:srgbClr val="454545"/>
              </a:solidFill>
            </a:endParaRPr>
          </a:p>
        </p:txBody>
      </p:sp>
      <p:sp>
        <p:nvSpPr>
          <p:cNvPr id="7" name="TextBox 6">
            <a:extLst>
              <a:ext uri="{FF2B5EF4-FFF2-40B4-BE49-F238E27FC236}">
                <a16:creationId xmlns:a16="http://schemas.microsoft.com/office/drawing/2014/main" id="{B17398B9-87B3-4D45-9144-9B7D4C280A3B}"/>
              </a:ext>
            </a:extLst>
          </p:cNvPr>
          <p:cNvSpPr txBox="1"/>
          <p:nvPr/>
        </p:nvSpPr>
        <p:spPr>
          <a:xfrm>
            <a:off x="1460951" y="1319314"/>
            <a:ext cx="9266922" cy="434132"/>
          </a:xfrm>
          <a:prstGeom prst="rect">
            <a:avLst/>
          </a:prstGeom>
          <a:noFill/>
        </p:spPr>
        <p:txBody>
          <a:bodyPr wrap="square" rtlCol="0" anchor="ctr">
            <a:noAutofit/>
          </a:bodyPr>
          <a:lstStyle/>
          <a:p>
            <a:pPr algn="ctr"/>
            <a:r>
              <a:rPr lang="en-US" sz="1800" b="1" dirty="0">
                <a:solidFill>
                  <a:schemeClr val="tx2"/>
                </a:solidFill>
              </a:rPr>
              <a:t>Meeting Length (# of Minutes)</a:t>
            </a:r>
          </a:p>
        </p:txBody>
      </p:sp>
      <p:cxnSp>
        <p:nvCxnSpPr>
          <p:cNvPr id="3" name="Straight Connector 2">
            <a:extLst>
              <a:ext uri="{FF2B5EF4-FFF2-40B4-BE49-F238E27FC236}">
                <a16:creationId xmlns:a16="http://schemas.microsoft.com/office/drawing/2014/main" id="{E07F185A-52DB-4E8C-9406-70DDE33BD985}"/>
              </a:ext>
            </a:extLst>
          </p:cNvPr>
          <p:cNvCxnSpPr/>
          <p:nvPr/>
        </p:nvCxnSpPr>
        <p:spPr>
          <a:xfrm>
            <a:off x="1086787" y="2060039"/>
            <a:ext cx="3297836"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AA3651-18B7-4DFA-B2A0-47365FE6B2FB}"/>
              </a:ext>
            </a:extLst>
          </p:cNvPr>
          <p:cNvCxnSpPr/>
          <p:nvPr/>
        </p:nvCxnSpPr>
        <p:spPr>
          <a:xfrm>
            <a:off x="4554880" y="2856499"/>
            <a:ext cx="3297836"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0DF2A4-611A-4B77-8515-BFD7E7E1B42A}"/>
              </a:ext>
            </a:extLst>
          </p:cNvPr>
          <p:cNvCxnSpPr/>
          <p:nvPr/>
        </p:nvCxnSpPr>
        <p:spPr>
          <a:xfrm>
            <a:off x="8037549" y="3309718"/>
            <a:ext cx="3297836"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4441BF-11DF-4BC2-85C5-F6D88D4927B0}"/>
              </a:ext>
            </a:extLst>
          </p:cNvPr>
          <p:cNvSpPr txBox="1"/>
          <p:nvPr/>
        </p:nvSpPr>
        <p:spPr>
          <a:xfrm>
            <a:off x="11020508" y="2989698"/>
            <a:ext cx="596348" cy="264364"/>
          </a:xfrm>
          <a:prstGeom prst="rect">
            <a:avLst/>
          </a:prstGeom>
          <a:noFill/>
        </p:spPr>
        <p:txBody>
          <a:bodyPr wrap="none" rtlCol="0">
            <a:noAutofit/>
          </a:bodyPr>
          <a:lstStyle/>
          <a:p>
            <a:pPr algn="l"/>
            <a:r>
              <a:rPr lang="en-US" sz="1800" b="1" dirty="0">
                <a:solidFill>
                  <a:schemeClr val="accent1"/>
                </a:solidFill>
              </a:rPr>
              <a:t>6.0</a:t>
            </a:r>
          </a:p>
        </p:txBody>
      </p:sp>
      <p:sp>
        <p:nvSpPr>
          <p:cNvPr id="11" name="TextBox 10">
            <a:extLst>
              <a:ext uri="{FF2B5EF4-FFF2-40B4-BE49-F238E27FC236}">
                <a16:creationId xmlns:a16="http://schemas.microsoft.com/office/drawing/2014/main" id="{F8CB341E-CD9F-4C7C-A833-C09AED2F84B8}"/>
              </a:ext>
            </a:extLst>
          </p:cNvPr>
          <p:cNvSpPr txBox="1"/>
          <p:nvPr/>
        </p:nvSpPr>
        <p:spPr>
          <a:xfrm>
            <a:off x="7401445" y="2536484"/>
            <a:ext cx="596348" cy="264364"/>
          </a:xfrm>
          <a:prstGeom prst="rect">
            <a:avLst/>
          </a:prstGeom>
          <a:noFill/>
        </p:spPr>
        <p:txBody>
          <a:bodyPr wrap="none" rtlCol="0">
            <a:noAutofit/>
          </a:bodyPr>
          <a:lstStyle/>
          <a:p>
            <a:pPr algn="l"/>
            <a:r>
              <a:rPr lang="en-US" sz="1800" b="1" dirty="0">
                <a:solidFill>
                  <a:schemeClr val="accent1"/>
                </a:solidFill>
              </a:rPr>
              <a:t>7.5</a:t>
            </a:r>
          </a:p>
        </p:txBody>
      </p:sp>
      <p:sp>
        <p:nvSpPr>
          <p:cNvPr id="12" name="TextBox 11">
            <a:extLst>
              <a:ext uri="{FF2B5EF4-FFF2-40B4-BE49-F238E27FC236}">
                <a16:creationId xmlns:a16="http://schemas.microsoft.com/office/drawing/2014/main" id="{A1A11311-5747-42CE-909B-18AABB80E29F}"/>
              </a:ext>
            </a:extLst>
          </p:cNvPr>
          <p:cNvSpPr txBox="1"/>
          <p:nvPr/>
        </p:nvSpPr>
        <p:spPr>
          <a:xfrm>
            <a:off x="3871070" y="1727258"/>
            <a:ext cx="596348" cy="264364"/>
          </a:xfrm>
          <a:prstGeom prst="rect">
            <a:avLst/>
          </a:prstGeom>
          <a:noFill/>
        </p:spPr>
        <p:txBody>
          <a:bodyPr wrap="none" rtlCol="0">
            <a:noAutofit/>
          </a:bodyPr>
          <a:lstStyle/>
          <a:p>
            <a:pPr algn="l"/>
            <a:r>
              <a:rPr lang="en-US" sz="1800" b="1" dirty="0">
                <a:solidFill>
                  <a:schemeClr val="accent1"/>
                </a:solidFill>
              </a:rPr>
              <a:t>10.6</a:t>
            </a:r>
          </a:p>
        </p:txBody>
      </p:sp>
    </p:spTree>
    <p:extLst>
      <p:ext uri="{BB962C8B-B14F-4D97-AF65-F5344CB8AC3E}">
        <p14:creationId xmlns:p14="http://schemas.microsoft.com/office/powerpoint/2010/main" val="201151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2724B49-52FE-4804-9361-352B3DA476BB}"/>
              </a:ext>
            </a:extLst>
          </p:cNvPr>
          <p:cNvGraphicFramePr/>
          <p:nvPr>
            <p:extLst>
              <p:ext uri="{D42A27DB-BD31-4B8C-83A1-F6EECF244321}">
                <p14:modId xmlns:p14="http://schemas.microsoft.com/office/powerpoint/2010/main" val="2957969997"/>
              </p:ext>
            </p:extLst>
          </p:nvPr>
        </p:nvGraphicFramePr>
        <p:xfrm>
          <a:off x="1076325" y="1612040"/>
          <a:ext cx="10229850" cy="371827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6A18D046-56AA-40B7-8938-3323B307D7F1}"/>
              </a:ext>
            </a:extLst>
          </p:cNvPr>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Currently, Physicians Indicate That They Are </a:t>
            </a:r>
            <a:r>
              <a:rPr lang="en-US" i="1" u="sng" dirty="0">
                <a:solidFill>
                  <a:srgbClr val="454545"/>
                </a:solidFill>
                <a:cs typeface="Arial"/>
              </a:rPr>
              <a:t>Not</a:t>
            </a:r>
            <a:r>
              <a:rPr lang="en-US" dirty="0">
                <a:solidFill>
                  <a:srgbClr val="454545"/>
                </a:solidFill>
                <a:cs typeface="Arial"/>
              </a:rPr>
              <a:t> Less Likely To Prescribe Or Try New Therapies </a:t>
            </a:r>
            <a:endParaRPr lang="en-US" dirty="0">
              <a:solidFill>
                <a:srgbClr val="454545"/>
              </a:solidFill>
            </a:endParaRPr>
          </a:p>
        </p:txBody>
      </p:sp>
      <p:sp>
        <p:nvSpPr>
          <p:cNvPr id="7" name="TextBox 6">
            <a:extLst>
              <a:ext uri="{FF2B5EF4-FFF2-40B4-BE49-F238E27FC236}">
                <a16:creationId xmlns:a16="http://schemas.microsoft.com/office/drawing/2014/main" id="{E01CDDD9-331C-4B08-8D88-D1506678DE8B}"/>
              </a:ext>
            </a:extLst>
          </p:cNvPr>
          <p:cNvSpPr txBox="1"/>
          <p:nvPr/>
        </p:nvSpPr>
        <p:spPr>
          <a:xfrm>
            <a:off x="2266121" y="1359069"/>
            <a:ext cx="8461751" cy="434132"/>
          </a:xfrm>
          <a:prstGeom prst="rect">
            <a:avLst/>
          </a:prstGeom>
          <a:noFill/>
        </p:spPr>
        <p:txBody>
          <a:bodyPr wrap="square" rtlCol="0" anchor="ctr">
            <a:noAutofit/>
          </a:bodyPr>
          <a:lstStyle/>
          <a:p>
            <a:pPr algn="ctr"/>
            <a:r>
              <a:rPr lang="en-US" sz="1800" b="1" dirty="0">
                <a:solidFill>
                  <a:schemeClr val="tx2"/>
                </a:solidFill>
              </a:rPr>
              <a:t>Likelihood To Prescribe/Try New Therapies</a:t>
            </a:r>
          </a:p>
        </p:txBody>
      </p:sp>
      <p:sp>
        <p:nvSpPr>
          <p:cNvPr id="6" name="TextBox 5">
            <a:extLst>
              <a:ext uri="{FF2B5EF4-FFF2-40B4-BE49-F238E27FC236}">
                <a16:creationId xmlns:a16="http://schemas.microsoft.com/office/drawing/2014/main" id="{3C128BDA-0AC3-4D14-901D-A551C2A445D3}"/>
              </a:ext>
            </a:extLst>
          </p:cNvPr>
          <p:cNvSpPr txBox="1"/>
          <p:nvPr/>
        </p:nvSpPr>
        <p:spPr>
          <a:xfrm>
            <a:off x="0" y="5829685"/>
            <a:ext cx="12188825" cy="524786"/>
          </a:xfrm>
          <a:prstGeom prst="rect">
            <a:avLst/>
          </a:prstGeom>
          <a:noFill/>
        </p:spPr>
        <p:txBody>
          <a:bodyPr wrap="none" rtlCol="0">
            <a:noAutofit/>
          </a:bodyPr>
          <a:lstStyle/>
          <a:p>
            <a:pPr algn="ctr"/>
            <a:r>
              <a:rPr lang="en-US" b="1" i="1" u="sng" dirty="0"/>
              <a:t>For Discussion</a:t>
            </a:r>
            <a:r>
              <a:rPr lang="en-US" b="1" i="1" dirty="0"/>
              <a:t>:  Do these responses reflect your experience?</a:t>
            </a:r>
          </a:p>
        </p:txBody>
      </p:sp>
    </p:spTree>
    <p:extLst>
      <p:ext uri="{BB962C8B-B14F-4D97-AF65-F5344CB8AC3E}">
        <p14:creationId xmlns:p14="http://schemas.microsoft.com/office/powerpoint/2010/main" val="397752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7F327F-0BA8-4DF8-9D4C-806835072282}"/>
              </a:ext>
            </a:extLst>
          </p:cNvPr>
          <p:cNvGraphicFramePr/>
          <p:nvPr>
            <p:extLst>
              <p:ext uri="{D42A27DB-BD31-4B8C-83A1-F6EECF244321}">
                <p14:modId xmlns:p14="http://schemas.microsoft.com/office/powerpoint/2010/main" val="1977872601"/>
              </p:ext>
            </p:extLst>
          </p:nvPr>
        </p:nvGraphicFramePr>
        <p:xfrm>
          <a:off x="693115" y="1733240"/>
          <a:ext cx="10802594" cy="40650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BB9B9DC-0E7F-4E43-B5D8-E16211BBD0DB}"/>
              </a:ext>
            </a:extLst>
          </p:cNvPr>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Clinical Outcome &amp; Product Education Are The Primary Goals Of Conversations With Reps</a:t>
            </a:r>
            <a:endParaRPr lang="en-US" dirty="0">
              <a:solidFill>
                <a:srgbClr val="454545"/>
              </a:solidFill>
            </a:endParaRPr>
          </a:p>
        </p:txBody>
      </p:sp>
      <p:sp>
        <p:nvSpPr>
          <p:cNvPr id="7" name="TextBox 6">
            <a:extLst>
              <a:ext uri="{FF2B5EF4-FFF2-40B4-BE49-F238E27FC236}">
                <a16:creationId xmlns:a16="http://schemas.microsoft.com/office/drawing/2014/main" id="{06AAED2F-4629-48EA-B7B3-B3C03B1D0427}"/>
              </a:ext>
            </a:extLst>
          </p:cNvPr>
          <p:cNvSpPr txBox="1"/>
          <p:nvPr/>
        </p:nvSpPr>
        <p:spPr>
          <a:xfrm>
            <a:off x="1460951" y="1534000"/>
            <a:ext cx="9266922" cy="434132"/>
          </a:xfrm>
          <a:prstGeom prst="rect">
            <a:avLst/>
          </a:prstGeom>
          <a:noFill/>
        </p:spPr>
        <p:txBody>
          <a:bodyPr wrap="square" rtlCol="0" anchor="ctr">
            <a:noAutofit/>
          </a:bodyPr>
          <a:lstStyle/>
          <a:p>
            <a:pPr algn="ctr"/>
            <a:r>
              <a:rPr lang="en-US" sz="1800" b="1" dirty="0">
                <a:solidFill>
                  <a:schemeClr val="tx2"/>
                </a:solidFill>
              </a:rPr>
              <a:t>Conversation Outcome</a:t>
            </a:r>
          </a:p>
        </p:txBody>
      </p:sp>
      <p:sp>
        <p:nvSpPr>
          <p:cNvPr id="8" name="Rectangle 7">
            <a:extLst>
              <a:ext uri="{FF2B5EF4-FFF2-40B4-BE49-F238E27FC236}">
                <a16:creationId xmlns:a16="http://schemas.microsoft.com/office/drawing/2014/main" id="{0912E1F7-90F5-4BF7-A7D9-B204CDB3F4F6}"/>
              </a:ext>
            </a:extLst>
          </p:cNvPr>
          <p:cNvSpPr/>
          <p:nvPr/>
        </p:nvSpPr>
        <p:spPr>
          <a:xfrm>
            <a:off x="700297" y="1751066"/>
            <a:ext cx="2822391" cy="3592604"/>
          </a:xfrm>
          <a:prstGeom prst="rect">
            <a:avLst/>
          </a:prstGeom>
          <a:noFill/>
          <a:ln>
            <a:solidFill>
              <a:schemeClr val="accent1"/>
            </a:solidFill>
            <a:prstDash val="dash"/>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indent="0" algn="ctr">
              <a:lnSpc>
                <a:spcPct val="100000"/>
              </a:lnSpc>
              <a:spcAft>
                <a:spcPts val="0"/>
              </a:spcAft>
              <a:buClr>
                <a:schemeClr val="tx1">
                  <a:lumMod val="95000"/>
                  <a:lumOff val="5000"/>
                </a:schemeClr>
              </a:buClr>
              <a:buSzPct val="90000"/>
              <a:buFont typeface="Arial" charset="0"/>
              <a:buNone/>
            </a:pPr>
            <a:endParaRPr lang="en-US" sz="1400" baseline="0" dirty="0">
              <a:solidFill>
                <a:schemeClr val="bg1"/>
              </a:solidFill>
            </a:endParaRPr>
          </a:p>
        </p:txBody>
      </p:sp>
    </p:spTree>
    <p:extLst>
      <p:ext uri="{BB962C8B-B14F-4D97-AF65-F5344CB8AC3E}">
        <p14:creationId xmlns:p14="http://schemas.microsoft.com/office/powerpoint/2010/main" val="10739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2370" y="1072300"/>
          <a:ext cx="11224085" cy="4713400"/>
        </p:xfrm>
        <a:graphic>
          <a:graphicData uri="http://schemas.openxmlformats.org/drawingml/2006/table">
            <a:tbl>
              <a:tblPr firstRow="1" bandRow="1">
                <a:tableStyleId>{5C22544A-7EE6-4342-B048-85BDC9FD1C3A}</a:tableStyleId>
              </a:tblPr>
              <a:tblGrid>
                <a:gridCol w="958048">
                  <a:extLst>
                    <a:ext uri="{9D8B030D-6E8A-4147-A177-3AD203B41FA5}">
                      <a16:colId xmlns:a16="http://schemas.microsoft.com/office/drawing/2014/main" val="3681793710"/>
                    </a:ext>
                  </a:extLst>
                </a:gridCol>
                <a:gridCol w="1104638">
                  <a:extLst>
                    <a:ext uri="{9D8B030D-6E8A-4147-A177-3AD203B41FA5}">
                      <a16:colId xmlns:a16="http://schemas.microsoft.com/office/drawing/2014/main" val="3717110499"/>
                    </a:ext>
                  </a:extLst>
                </a:gridCol>
                <a:gridCol w="9161399">
                  <a:extLst>
                    <a:ext uri="{9D8B030D-6E8A-4147-A177-3AD203B41FA5}">
                      <a16:colId xmlns:a16="http://schemas.microsoft.com/office/drawing/2014/main" val="2214493448"/>
                    </a:ext>
                  </a:extLst>
                </a:gridCol>
              </a:tblGrid>
              <a:tr h="1589685">
                <a:tc>
                  <a:txBody>
                    <a:bodyPr/>
                    <a:lstStyle/>
                    <a:p>
                      <a:endParaRPr lang="en-US" sz="2000" dirty="0">
                        <a:latin typeface="+mn-lt"/>
                      </a:endParaRPr>
                    </a:p>
                  </a:txBody>
                  <a:tcPr marL="91416" marR="91416"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81BD"/>
                          </a:solidFill>
                          <a:latin typeface="+mn-lt"/>
                        </a:rPr>
                        <a:t>1.</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2000" b="0" kern="1200" dirty="0">
                          <a:solidFill>
                            <a:srgbClr val="454545"/>
                          </a:solidFill>
                          <a:latin typeface="+mn-lt"/>
                          <a:ea typeface="+mn-ea"/>
                          <a:cs typeface="+mn-cs"/>
                        </a:rPr>
                        <a:t>Physicians across all therapeutic areas are now interacting virtually with their patients more than ever and they expect this trend to continue</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39894"/>
                  </a:ext>
                </a:extLst>
              </a:tr>
              <a:tr h="1534030">
                <a:tc>
                  <a:txBody>
                    <a:bodyPr/>
                    <a:lstStyle/>
                    <a:p>
                      <a:endParaRPr lang="en-US" sz="2000" dirty="0">
                        <a:latin typeface="+mn-lt"/>
                      </a:endParaRPr>
                    </a:p>
                  </a:txBody>
                  <a:tcPr marL="91416" marR="91416"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81BD"/>
                          </a:solidFill>
                          <a:latin typeface="+mn-lt"/>
                        </a:rPr>
                        <a:t>2.</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2000" b="1" kern="1200" dirty="0">
                          <a:solidFill>
                            <a:srgbClr val="454545"/>
                          </a:solidFill>
                          <a:latin typeface="+mn-lt"/>
                          <a:ea typeface="+mn-ea"/>
                          <a:cs typeface="+mn-cs"/>
                        </a:rPr>
                        <a:t>Sales organizations must improve the quality of their virtual engagements</a:t>
                      </a:r>
                      <a:r>
                        <a:rPr lang="en-US" sz="2000" b="0" kern="1200" dirty="0">
                          <a:solidFill>
                            <a:srgbClr val="454545"/>
                          </a:solidFill>
                          <a:latin typeface="+mn-lt"/>
                          <a:ea typeface="+mn-ea"/>
                          <a:cs typeface="+mn-cs"/>
                        </a:rPr>
                        <a:t> as the majority of physicians are not currently satisfied with their virtual interactions with third-party vendors</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0726288"/>
                  </a:ext>
                </a:extLst>
              </a:tr>
              <a:tr h="1589685">
                <a:tc>
                  <a:txBody>
                    <a:bodyPr/>
                    <a:lstStyle/>
                    <a:p>
                      <a:endParaRPr lang="en-US" sz="2000" dirty="0">
                        <a:latin typeface="+mn-lt"/>
                      </a:endParaRPr>
                    </a:p>
                  </a:txBody>
                  <a:tcPr marL="91416" marR="91416"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81BD"/>
                          </a:solidFill>
                          <a:latin typeface="+mn-lt"/>
                        </a:rPr>
                        <a:t>3.</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2000" b="0" u="none" kern="1200" dirty="0">
                          <a:solidFill>
                            <a:srgbClr val="454545"/>
                          </a:solidFill>
                          <a:latin typeface="+mn-lt"/>
                          <a:ea typeface="+mn-ea"/>
                          <a:cs typeface="+mn-cs"/>
                        </a:rPr>
                        <a:t>In-person contact remains physicians’ preferred method of interacting with third-party vendors however sales organizations must learn to </a:t>
                      </a:r>
                      <a:r>
                        <a:rPr lang="en-US" sz="2000" b="1" u="none" kern="1200" dirty="0">
                          <a:solidFill>
                            <a:srgbClr val="454545"/>
                          </a:solidFill>
                          <a:latin typeface="+mn-lt"/>
                          <a:ea typeface="+mn-ea"/>
                          <a:cs typeface="+mn-cs"/>
                        </a:rPr>
                        <a:t>effectively leverage digital channels as virtual interactions will remain even after COVID-19</a:t>
                      </a:r>
                      <a:r>
                        <a:rPr lang="en-US" sz="2000" b="0" u="none" kern="1200" dirty="0">
                          <a:solidFill>
                            <a:srgbClr val="454545"/>
                          </a:solidFill>
                          <a:latin typeface="+mn-lt"/>
                          <a:ea typeface="+mn-ea"/>
                          <a:cs typeface="+mn-cs"/>
                        </a:rPr>
                        <a:t>.</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102865"/>
                  </a:ext>
                </a:extLst>
              </a:tr>
            </a:tbl>
          </a:graphicData>
        </a:graphic>
      </p:graphicFrame>
      <p:pic>
        <p:nvPicPr>
          <p:cNvPr id="11" name="Picture 10">
            <a:extLst>
              <a:ext uri="{FF2B5EF4-FFF2-40B4-BE49-F238E27FC236}">
                <a16:creationId xmlns:a16="http://schemas.microsoft.com/office/drawing/2014/main" id="{912EBD6C-4ECB-2849-AF3F-EBF110821BBB}"/>
              </a:ext>
            </a:extLst>
          </p:cNvPr>
          <p:cNvPicPr>
            <a:picLocks noChangeAspect="1"/>
          </p:cNvPicPr>
          <p:nvPr/>
        </p:nvPicPr>
        <p:blipFill>
          <a:blip r:embed="rId3">
            <a:duotone>
              <a:schemeClr val="accent3">
                <a:shade val="45000"/>
                <a:satMod val="135000"/>
              </a:schemeClr>
              <a:prstClr val="white"/>
            </a:duotone>
          </a:blip>
          <a:stretch>
            <a:fillRect/>
          </a:stretch>
        </p:blipFill>
        <p:spPr>
          <a:xfrm>
            <a:off x="579952" y="1564211"/>
            <a:ext cx="686971" cy="686971"/>
          </a:xfrm>
          <a:prstGeom prst="rect">
            <a:avLst/>
          </a:prstGeom>
        </p:spPr>
      </p:pic>
      <p:pic>
        <p:nvPicPr>
          <p:cNvPr id="12" name="Picture 11">
            <a:extLst>
              <a:ext uri="{FF2B5EF4-FFF2-40B4-BE49-F238E27FC236}">
                <a16:creationId xmlns:a16="http://schemas.microsoft.com/office/drawing/2014/main" id="{1DE07BC8-3C44-8A4D-999B-88F976A01C7A}"/>
              </a:ext>
            </a:extLst>
          </p:cNvPr>
          <p:cNvPicPr>
            <a:picLocks noChangeAspect="1"/>
          </p:cNvPicPr>
          <p:nvPr/>
        </p:nvPicPr>
        <p:blipFill>
          <a:blip r:embed="rId4">
            <a:duotone>
              <a:schemeClr val="accent3">
                <a:shade val="45000"/>
                <a:satMod val="135000"/>
              </a:schemeClr>
              <a:prstClr val="white"/>
            </a:duotone>
          </a:blip>
          <a:stretch>
            <a:fillRect/>
          </a:stretch>
        </p:blipFill>
        <p:spPr>
          <a:xfrm>
            <a:off x="579952" y="3076388"/>
            <a:ext cx="686971" cy="686971"/>
          </a:xfrm>
          <a:prstGeom prst="rect">
            <a:avLst/>
          </a:prstGeom>
        </p:spPr>
      </p:pic>
      <p:pic>
        <p:nvPicPr>
          <p:cNvPr id="17" name="Picture 16">
            <a:extLst>
              <a:ext uri="{FF2B5EF4-FFF2-40B4-BE49-F238E27FC236}">
                <a16:creationId xmlns:a16="http://schemas.microsoft.com/office/drawing/2014/main" id="{012FC681-C895-9142-9790-C765F48AF238}"/>
              </a:ext>
            </a:extLst>
          </p:cNvPr>
          <p:cNvPicPr>
            <a:picLocks noChangeAspect="1"/>
          </p:cNvPicPr>
          <p:nvPr/>
        </p:nvPicPr>
        <p:blipFill>
          <a:blip r:embed="rId5">
            <a:duotone>
              <a:schemeClr val="accent3">
                <a:shade val="45000"/>
                <a:satMod val="135000"/>
              </a:schemeClr>
              <a:prstClr val="white"/>
            </a:duotone>
          </a:blip>
          <a:stretch>
            <a:fillRect/>
          </a:stretch>
        </p:blipFill>
        <p:spPr>
          <a:xfrm>
            <a:off x="579952" y="4649121"/>
            <a:ext cx="686971" cy="686971"/>
          </a:xfrm>
          <a:prstGeom prst="rect">
            <a:avLst/>
          </a:prstGeom>
        </p:spPr>
      </p:pic>
      <p:sp>
        <p:nvSpPr>
          <p:cNvPr id="10" name="Title 1">
            <a:extLst>
              <a:ext uri="{FF2B5EF4-FFF2-40B4-BE49-F238E27FC236}">
                <a16:creationId xmlns:a16="http://schemas.microsoft.com/office/drawing/2014/main" id="{DE652419-C9FE-4679-9174-12BF166A4E95}"/>
              </a:ext>
            </a:extLst>
          </p:cNvPr>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Concluding Thoughts</a:t>
            </a:r>
            <a:endParaRPr lang="en-US" dirty="0">
              <a:solidFill>
                <a:srgbClr val="454545"/>
              </a:solidFill>
            </a:endParaRPr>
          </a:p>
        </p:txBody>
      </p:sp>
    </p:spTree>
    <p:extLst>
      <p:ext uri="{BB962C8B-B14F-4D97-AF65-F5344CB8AC3E}">
        <p14:creationId xmlns:p14="http://schemas.microsoft.com/office/powerpoint/2010/main" val="258209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265" y="3385282"/>
            <a:ext cx="10969865" cy="2421013"/>
          </a:xfrm>
          <a:prstGeom prst="rect">
            <a:avLst/>
          </a:prstGeom>
          <a:solidFill>
            <a:schemeClr val="bg1">
              <a:lumMod val="9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2399" dirty="0"/>
          </a:p>
        </p:txBody>
      </p:sp>
      <p:sp>
        <p:nvSpPr>
          <p:cNvPr id="6" name="Rectangle 5"/>
          <p:cNvSpPr/>
          <p:nvPr/>
        </p:nvSpPr>
        <p:spPr>
          <a:xfrm>
            <a:off x="558872" y="959724"/>
            <a:ext cx="11040259" cy="1200329"/>
          </a:xfrm>
          <a:prstGeom prst="rect">
            <a:avLst/>
          </a:prstGeom>
        </p:spPr>
        <p:txBody>
          <a:bodyPr wrap="square">
            <a:spAutoFit/>
          </a:bodyPr>
          <a:lstStyle/>
          <a:p>
            <a:r>
              <a:rPr lang="en-US" sz="1800" dirty="0">
                <a:solidFill>
                  <a:schemeClr val="tx2"/>
                </a:solidFill>
                <a:cs typeface="Arial"/>
              </a:rPr>
              <a:t>Alexander Group is also experiencing change in these turbulent times.  </a:t>
            </a:r>
          </a:p>
          <a:p>
            <a:endParaRPr lang="en-US" sz="1800" dirty="0">
              <a:solidFill>
                <a:schemeClr val="tx2"/>
              </a:solidFill>
              <a:cs typeface="Arial"/>
            </a:endParaRPr>
          </a:p>
          <a:p>
            <a:r>
              <a:rPr lang="en-US" sz="1800" dirty="0">
                <a:solidFill>
                  <a:schemeClr val="tx2"/>
                </a:solidFill>
                <a:cs typeface="Arial"/>
              </a:rPr>
              <a:t>Should you find your self in need of our “real time” advisory services or require some immediate “spot capacity” to execute a commercial model changes please consider engaging with The Alexander Group.  </a:t>
            </a:r>
          </a:p>
        </p:txBody>
      </p:sp>
      <p:sp>
        <p:nvSpPr>
          <p:cNvPr id="7" name="Rectangle 6"/>
          <p:cNvSpPr/>
          <p:nvPr/>
        </p:nvSpPr>
        <p:spPr>
          <a:xfrm>
            <a:off x="6625782" y="4461795"/>
            <a:ext cx="3660346" cy="1107996"/>
          </a:xfrm>
          <a:prstGeom prst="rect">
            <a:avLst/>
          </a:prstGeom>
        </p:spPr>
        <p:txBody>
          <a:bodyPr wrap="square">
            <a:spAutoFit/>
          </a:bodyPr>
          <a:lstStyle/>
          <a:p>
            <a:r>
              <a:rPr lang="en-US" sz="1800" b="1" dirty="0">
                <a:solidFill>
                  <a:schemeClr val="tx2"/>
                </a:solidFill>
                <a:cs typeface="Arial"/>
              </a:rPr>
              <a:t>DOUG BEVERIDGE</a:t>
            </a:r>
          </a:p>
          <a:p>
            <a:r>
              <a:rPr lang="en-US" sz="1600" b="1" dirty="0">
                <a:solidFill>
                  <a:schemeClr val="accent1"/>
                </a:solidFill>
                <a:cs typeface="Arial"/>
              </a:rPr>
              <a:t>dbeveridge@alexandergroup.com</a:t>
            </a:r>
            <a:br>
              <a:rPr lang="en-US" sz="1600" dirty="0">
                <a:cs typeface="Arial"/>
              </a:rPr>
            </a:br>
            <a:r>
              <a:rPr lang="en-US" sz="1600" dirty="0">
                <a:solidFill>
                  <a:schemeClr val="tx2"/>
                </a:solidFill>
                <a:cs typeface="Arial" panose="020B0604020202020204" pitchFamily="34" charset="0"/>
              </a:rPr>
              <a:t>404-966-1305</a:t>
            </a:r>
            <a:r>
              <a:rPr lang="en-US" sz="1600" dirty="0">
                <a:cs typeface="Arial" panose="020B0604020202020204" pitchFamily="34" charset="0"/>
              </a:rPr>
              <a:t>	</a:t>
            </a:r>
            <a:r>
              <a:rPr lang="en-US" sz="1600" dirty="0">
                <a:solidFill>
                  <a:schemeClr val="bg1"/>
                </a:solidFill>
                <a:cs typeface="Arial" panose="020B0604020202020204" pitchFamily="34" charset="0"/>
              </a:rPr>
              <a:t>			</a:t>
            </a:r>
          </a:p>
        </p:txBody>
      </p:sp>
      <p:sp>
        <p:nvSpPr>
          <p:cNvPr id="14" name="Rectangle 13"/>
          <p:cNvSpPr/>
          <p:nvPr/>
        </p:nvSpPr>
        <p:spPr>
          <a:xfrm>
            <a:off x="2037992" y="4461795"/>
            <a:ext cx="3687048" cy="861774"/>
          </a:xfrm>
          <a:prstGeom prst="rect">
            <a:avLst/>
          </a:prstGeom>
        </p:spPr>
        <p:txBody>
          <a:bodyPr wrap="square">
            <a:spAutoFit/>
          </a:bodyPr>
          <a:lstStyle/>
          <a:p>
            <a:r>
              <a:rPr lang="en-US" sz="1800" b="1" dirty="0">
                <a:solidFill>
                  <a:schemeClr val="tx2"/>
                </a:solidFill>
                <a:cs typeface="Arial"/>
              </a:rPr>
              <a:t>CRAIG ACKERMAN</a:t>
            </a:r>
          </a:p>
          <a:p>
            <a:r>
              <a:rPr lang="en-US" sz="1600" b="1" dirty="0">
                <a:solidFill>
                  <a:schemeClr val="accent1"/>
                </a:solidFill>
                <a:cs typeface="Arial"/>
              </a:rPr>
              <a:t>cackerman@alexandergroup.com</a:t>
            </a:r>
          </a:p>
          <a:p>
            <a:r>
              <a:rPr lang="en-US" sz="1600" dirty="0">
                <a:solidFill>
                  <a:schemeClr val="tx2"/>
                </a:solidFill>
                <a:cs typeface="Arial" panose="020B0604020202020204" pitchFamily="34" charset="0"/>
              </a:rPr>
              <a:t>404-217-1749</a:t>
            </a:r>
          </a:p>
        </p:txBody>
      </p:sp>
      <p:cxnSp>
        <p:nvCxnSpPr>
          <p:cNvPr id="15" name="Straight Connector 14"/>
          <p:cNvCxnSpPr/>
          <p:nvPr/>
        </p:nvCxnSpPr>
        <p:spPr>
          <a:xfrm>
            <a:off x="629265" y="2433004"/>
            <a:ext cx="10969865" cy="0"/>
          </a:xfrm>
          <a:prstGeom prst="line">
            <a:avLst/>
          </a:prstGeom>
          <a:ln w="28575">
            <a:solidFill>
              <a:srgbClr val="FFC000"/>
            </a:solidFill>
          </a:ln>
        </p:spPr>
        <p:style>
          <a:lnRef idx="1">
            <a:schemeClr val="accent6"/>
          </a:lnRef>
          <a:fillRef idx="0">
            <a:schemeClr val="accent6"/>
          </a:fillRef>
          <a:effectRef idx="0">
            <a:schemeClr val="accent6"/>
          </a:effectRef>
          <a:fontRef idx="minor">
            <a:schemeClr val="tx1"/>
          </a:fontRef>
        </p:style>
      </p:cxnSp>
      <p:sp>
        <p:nvSpPr>
          <p:cNvPr id="4" name="Rectangle 3"/>
          <p:cNvSpPr/>
          <p:nvPr/>
        </p:nvSpPr>
        <p:spPr>
          <a:xfrm>
            <a:off x="2591696" y="2558554"/>
            <a:ext cx="6936320" cy="707886"/>
          </a:xfrm>
          <a:prstGeom prst="rect">
            <a:avLst/>
          </a:prstGeom>
        </p:spPr>
        <p:txBody>
          <a:bodyPr wrap="square">
            <a:spAutoFit/>
          </a:bodyPr>
          <a:lstStyle/>
          <a:p>
            <a:pPr algn="ctr"/>
            <a:r>
              <a:rPr lang="en-US" sz="2000" dirty="0">
                <a:solidFill>
                  <a:schemeClr val="tx2"/>
                </a:solidFill>
                <a:cs typeface="Arial"/>
              </a:rPr>
              <a:t>To discuss how we might be able to assist you with your specific needs, please do not hesitate to contact us.</a:t>
            </a:r>
          </a:p>
        </p:txBody>
      </p:sp>
      <p:sp>
        <p:nvSpPr>
          <p:cNvPr id="16" name="TextBox 15"/>
          <p:cNvSpPr txBox="1"/>
          <p:nvPr/>
        </p:nvSpPr>
        <p:spPr>
          <a:xfrm>
            <a:off x="3261697" y="3588255"/>
            <a:ext cx="5704999" cy="461537"/>
          </a:xfrm>
          <a:prstGeom prst="rect">
            <a:avLst/>
          </a:prstGeom>
          <a:noFill/>
        </p:spPr>
        <p:txBody>
          <a:bodyPr wrap="square" rtlCol="0">
            <a:spAutoFit/>
          </a:bodyPr>
          <a:lstStyle/>
          <a:p>
            <a:pPr algn="ctr"/>
            <a:r>
              <a:rPr lang="en-US" sz="2399" b="1" dirty="0">
                <a:solidFill>
                  <a:srgbClr val="FFC000"/>
                </a:solidFill>
              </a:rPr>
              <a:t>HEALTHCARE PRACTICE LEADERS</a:t>
            </a:r>
          </a:p>
        </p:txBody>
      </p:sp>
      <p:sp>
        <p:nvSpPr>
          <p:cNvPr id="11" name="Title 1">
            <a:extLst>
              <a:ext uri="{FF2B5EF4-FFF2-40B4-BE49-F238E27FC236}">
                <a16:creationId xmlns:a16="http://schemas.microsoft.com/office/drawing/2014/main" id="{31F6FC62-4D29-435B-BC8B-6F66EE8D392A}"/>
              </a:ext>
            </a:extLst>
          </p:cNvPr>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cs typeface="Arial"/>
              </a:rPr>
              <a:t>Contact Alexander Group</a:t>
            </a:r>
            <a:endParaRPr lang="en-US" dirty="0">
              <a:solidFill>
                <a:srgbClr val="454545"/>
              </a:solidFill>
            </a:endParaRPr>
          </a:p>
        </p:txBody>
      </p:sp>
    </p:spTree>
    <p:extLst>
      <p:ext uri="{BB962C8B-B14F-4D97-AF65-F5344CB8AC3E}">
        <p14:creationId xmlns:p14="http://schemas.microsoft.com/office/powerpoint/2010/main" val="237948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1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06782" y="713172"/>
          <a:ext cx="9925308" cy="5648277"/>
        </p:xfrm>
        <a:graphic>
          <a:graphicData uri="http://schemas.openxmlformats.org/drawingml/2006/table">
            <a:tbl>
              <a:tblPr firstRow="1" bandRow="1">
                <a:tableStyleId>{5C22544A-7EE6-4342-B048-85BDC9FD1C3A}</a:tableStyleId>
              </a:tblPr>
              <a:tblGrid>
                <a:gridCol w="2481327">
                  <a:extLst>
                    <a:ext uri="{9D8B030D-6E8A-4147-A177-3AD203B41FA5}">
                      <a16:colId xmlns:a16="http://schemas.microsoft.com/office/drawing/2014/main" val="20000"/>
                    </a:ext>
                  </a:extLst>
                </a:gridCol>
                <a:gridCol w="2481327">
                  <a:extLst>
                    <a:ext uri="{9D8B030D-6E8A-4147-A177-3AD203B41FA5}">
                      <a16:colId xmlns:a16="http://schemas.microsoft.com/office/drawing/2014/main" val="20001"/>
                    </a:ext>
                  </a:extLst>
                </a:gridCol>
                <a:gridCol w="2481327">
                  <a:extLst>
                    <a:ext uri="{9D8B030D-6E8A-4147-A177-3AD203B41FA5}">
                      <a16:colId xmlns:a16="http://schemas.microsoft.com/office/drawing/2014/main" val="20002"/>
                    </a:ext>
                  </a:extLst>
                </a:gridCol>
                <a:gridCol w="2481327">
                  <a:extLst>
                    <a:ext uri="{9D8B030D-6E8A-4147-A177-3AD203B41FA5}">
                      <a16:colId xmlns:a16="http://schemas.microsoft.com/office/drawing/2014/main" val="20003"/>
                    </a:ext>
                  </a:extLst>
                </a:gridCol>
              </a:tblGrid>
              <a:tr h="389707">
                <a:tc>
                  <a:txBody>
                    <a:bodyPr/>
                    <a:lstStyle/>
                    <a:p>
                      <a:pPr algn="ctr"/>
                      <a:r>
                        <a:rPr lang="en-US" sz="1200" dirty="0"/>
                        <a:t>Med Device / DX</a:t>
                      </a:r>
                    </a:p>
                  </a:txBody>
                  <a:tcPr marL="121856" marR="121856" marT="45696" marB="45696" anchor="ct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sz="1200" dirty="0"/>
                        <a:t>Pharma</a:t>
                      </a:r>
                    </a:p>
                  </a:txBody>
                  <a:tcPr marL="121856" marR="121856" marT="45696" marB="45696" anchor="ctr">
                    <a:lnB w="12700" cap="flat" cmpd="sng" algn="ctr">
                      <a:solidFill>
                        <a:schemeClr val="tx1"/>
                      </a:solidFill>
                      <a:prstDash val="solid"/>
                      <a:round/>
                      <a:headEnd type="none" w="med" len="med"/>
                      <a:tailEnd type="none" w="med" len="med"/>
                    </a:lnB>
                    <a:solidFill>
                      <a:srgbClr val="004C7A"/>
                    </a:solidFill>
                  </a:tcPr>
                </a:tc>
                <a:tc>
                  <a:txBody>
                    <a:bodyPr/>
                    <a:lstStyle/>
                    <a:p>
                      <a:pPr algn="ctr"/>
                      <a:r>
                        <a:rPr lang="en-US" sz="1200" dirty="0"/>
                        <a:t>Health</a:t>
                      </a:r>
                      <a:r>
                        <a:rPr lang="en-US" sz="1200" baseline="0" dirty="0"/>
                        <a:t> Tech</a:t>
                      </a:r>
                      <a:endParaRPr lang="en-US" sz="1200" dirty="0"/>
                    </a:p>
                  </a:txBody>
                  <a:tcPr marL="121856" marR="121856" marT="45696" marB="45696" anchor="ctr">
                    <a:lnB w="12700" cap="flat" cmpd="sng" algn="ctr">
                      <a:solidFill>
                        <a:schemeClr val="tx1"/>
                      </a:solidFill>
                      <a:prstDash val="solid"/>
                      <a:round/>
                      <a:headEnd type="none" w="med" len="med"/>
                      <a:tailEnd type="none" w="med" len="med"/>
                    </a:lnB>
                    <a:solidFill>
                      <a:srgbClr val="005F9A"/>
                    </a:solidFill>
                  </a:tcPr>
                </a:tc>
                <a:tc>
                  <a:txBody>
                    <a:bodyPr/>
                    <a:lstStyle/>
                    <a:p>
                      <a:pPr algn="ctr"/>
                      <a:r>
                        <a:rPr lang="en-US" sz="1200" dirty="0"/>
                        <a:t>Services</a:t>
                      </a:r>
                    </a:p>
                  </a:txBody>
                  <a:tcPr marL="121856" marR="121856" marT="45696" marB="45696" anchor="ctr">
                    <a:lnB w="12700" cap="flat" cmpd="sng" algn="ctr">
                      <a:solidFill>
                        <a:schemeClr val="tx1"/>
                      </a:solidFill>
                      <a:prstDash val="solid"/>
                      <a:round/>
                      <a:headEnd type="none" w="med" len="med"/>
                      <a:tailEnd type="none" w="med" len="med"/>
                    </a:lnB>
                    <a:solidFill>
                      <a:srgbClr val="0074BC"/>
                    </a:solidFill>
                  </a:tcPr>
                </a:tc>
                <a:extLst>
                  <a:ext uri="{0D108BD9-81ED-4DB2-BD59-A6C34878D82A}">
                    <a16:rowId xmlns:a16="http://schemas.microsoft.com/office/drawing/2014/main" val="10000"/>
                  </a:ext>
                </a:extLst>
              </a:tr>
              <a:tr h="5258570">
                <a:tc>
                  <a:txBody>
                    <a:bodyPr/>
                    <a:lstStyle/>
                    <a:p>
                      <a:pPr algn="ctr"/>
                      <a:endParaRPr lang="en-US" sz="1200" dirty="0"/>
                    </a:p>
                  </a:txBody>
                  <a:tcPr marL="121856" marR="1218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aseline="0" dirty="0"/>
                    </a:p>
                    <a:p>
                      <a:pPr algn="ctr"/>
                      <a:endParaRPr lang="en-US" sz="1200" baseline="0" dirty="0"/>
                    </a:p>
                    <a:p>
                      <a:pPr algn="ctr"/>
                      <a:endParaRPr lang="en-US" sz="1200" dirty="0"/>
                    </a:p>
                    <a:p>
                      <a:pPr algn="ctr"/>
                      <a:endParaRPr lang="en-US" sz="1200" dirty="0"/>
                    </a:p>
                  </a:txBody>
                  <a:tcPr marL="121856" marR="1218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121856" marR="1218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aseline="0" dirty="0"/>
                    </a:p>
                    <a:p>
                      <a:pPr algn="ctr"/>
                      <a:endParaRPr lang="en-US" sz="1200" baseline="0" dirty="0"/>
                    </a:p>
                    <a:p>
                      <a:pPr algn="ctr"/>
                      <a:endParaRPr lang="en-US" sz="1200" dirty="0"/>
                    </a:p>
                  </a:txBody>
                  <a:tcPr marL="121856" marR="1218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500" y="2761964"/>
            <a:ext cx="1100070" cy="42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1686193" y="3937343"/>
            <a:ext cx="1200461" cy="1200461"/>
          </a:xfrm>
          <a:prstGeom prst="rect">
            <a:avLst/>
          </a:prstGeom>
        </p:spPr>
      </p:pic>
      <p:pic>
        <p:nvPicPr>
          <p:cNvPr id="8" name="Picture 7"/>
          <p:cNvPicPr>
            <a:picLocks noChangeAspect="1"/>
          </p:cNvPicPr>
          <p:nvPr/>
        </p:nvPicPr>
        <p:blipFill>
          <a:blip r:embed="rId5"/>
          <a:stretch>
            <a:fillRect/>
          </a:stretch>
        </p:blipFill>
        <p:spPr>
          <a:xfrm>
            <a:off x="1573158" y="4951056"/>
            <a:ext cx="1435084" cy="914163"/>
          </a:xfrm>
          <a:prstGeom prst="rect">
            <a:avLst/>
          </a:prstGeom>
        </p:spPr>
      </p:pic>
      <p:pic>
        <p:nvPicPr>
          <p:cNvPr id="9" name="Picture 8"/>
          <p:cNvPicPr>
            <a:picLocks noChangeAspect="1"/>
          </p:cNvPicPr>
          <p:nvPr/>
        </p:nvPicPr>
        <p:blipFill>
          <a:blip r:embed="rId6"/>
          <a:stretch>
            <a:fillRect/>
          </a:stretch>
        </p:blipFill>
        <p:spPr>
          <a:xfrm>
            <a:off x="2402034" y="5640574"/>
            <a:ext cx="679705" cy="679705"/>
          </a:xfrm>
          <a:prstGeom prst="rect">
            <a:avLst/>
          </a:prstGeom>
        </p:spPr>
      </p:pic>
      <p:pic>
        <p:nvPicPr>
          <p:cNvPr id="10" name="Picture 40" descr="Image result for Dex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4209" y="3723815"/>
            <a:ext cx="1700686" cy="301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1097255" y="4722517"/>
            <a:ext cx="2310203" cy="380160"/>
          </a:xfrm>
          <a:prstGeom prst="rect">
            <a:avLst/>
          </a:prstGeom>
        </p:spPr>
      </p:pic>
      <p:pic>
        <p:nvPicPr>
          <p:cNvPr id="12" name="Picture 42" descr="Image result for Acelity"/>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711" y="5685799"/>
            <a:ext cx="688517" cy="578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34376" b="32812"/>
          <a:stretch/>
        </p:blipFill>
        <p:spPr bwMode="auto">
          <a:xfrm>
            <a:off x="1042016" y="3993835"/>
            <a:ext cx="2401246" cy="40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11"/>
          <a:stretch>
            <a:fillRect/>
          </a:stretch>
        </p:blipFill>
        <p:spPr>
          <a:xfrm>
            <a:off x="3835455" y="2846633"/>
            <a:ext cx="1729466" cy="1729466"/>
          </a:xfrm>
          <a:prstGeom prst="rect">
            <a:avLst/>
          </a:prstGeom>
        </p:spPr>
      </p:pic>
      <p:pic>
        <p:nvPicPr>
          <p:cNvPr id="15" name="Picture 14"/>
          <p:cNvPicPr>
            <a:picLocks noChangeAspect="1"/>
          </p:cNvPicPr>
          <p:nvPr/>
        </p:nvPicPr>
        <p:blipFill>
          <a:blip r:embed="rId12"/>
          <a:stretch>
            <a:fillRect/>
          </a:stretch>
        </p:blipFill>
        <p:spPr>
          <a:xfrm>
            <a:off x="3852580" y="3054397"/>
            <a:ext cx="1842133" cy="263605"/>
          </a:xfrm>
          <a:prstGeom prst="rect">
            <a:avLst/>
          </a:prstGeom>
        </p:spPr>
      </p:pic>
      <p:pic>
        <p:nvPicPr>
          <p:cNvPr id="16" name="Picture 15"/>
          <p:cNvPicPr>
            <a:picLocks noChangeAspect="1"/>
          </p:cNvPicPr>
          <p:nvPr/>
        </p:nvPicPr>
        <p:blipFill>
          <a:blip r:embed="rId13"/>
          <a:stretch>
            <a:fillRect/>
          </a:stretch>
        </p:blipFill>
        <p:spPr>
          <a:xfrm>
            <a:off x="3812670" y="4015874"/>
            <a:ext cx="1744989" cy="1744989"/>
          </a:xfrm>
          <a:prstGeom prst="rect">
            <a:avLst/>
          </a:prstGeom>
        </p:spPr>
      </p:pic>
      <p:pic>
        <p:nvPicPr>
          <p:cNvPr id="17" name="Picture 16"/>
          <p:cNvPicPr>
            <a:picLocks noChangeAspect="1"/>
          </p:cNvPicPr>
          <p:nvPr/>
        </p:nvPicPr>
        <p:blipFill>
          <a:blip r:embed="rId14"/>
          <a:stretch>
            <a:fillRect/>
          </a:stretch>
        </p:blipFill>
        <p:spPr>
          <a:xfrm>
            <a:off x="4023181" y="1248902"/>
            <a:ext cx="1355891" cy="1355891"/>
          </a:xfrm>
          <a:prstGeom prst="rect">
            <a:avLst/>
          </a:prstGeom>
        </p:spPr>
      </p:pic>
      <p:pic>
        <p:nvPicPr>
          <p:cNvPr id="18" name="Picture 17"/>
          <p:cNvPicPr>
            <a:picLocks noChangeAspect="1"/>
          </p:cNvPicPr>
          <p:nvPr/>
        </p:nvPicPr>
        <p:blipFill>
          <a:blip r:embed="rId15"/>
          <a:stretch>
            <a:fillRect/>
          </a:stretch>
        </p:blipFill>
        <p:spPr>
          <a:xfrm>
            <a:off x="4154976" y="1231205"/>
            <a:ext cx="1307047" cy="440197"/>
          </a:xfrm>
          <a:prstGeom prst="rect">
            <a:avLst/>
          </a:prstGeom>
        </p:spPr>
      </p:pic>
      <p:pic>
        <p:nvPicPr>
          <p:cNvPr id="19" name="Picture 18"/>
          <p:cNvPicPr>
            <a:picLocks noChangeAspect="1"/>
          </p:cNvPicPr>
          <p:nvPr/>
        </p:nvPicPr>
        <p:blipFill>
          <a:blip r:embed="rId16"/>
          <a:stretch>
            <a:fillRect/>
          </a:stretch>
        </p:blipFill>
        <p:spPr>
          <a:xfrm>
            <a:off x="1296211" y="1514755"/>
            <a:ext cx="2012803" cy="924308"/>
          </a:xfrm>
          <a:prstGeom prst="rect">
            <a:avLst/>
          </a:prstGeom>
        </p:spPr>
      </p:pic>
      <p:pic>
        <p:nvPicPr>
          <p:cNvPr id="20" name="Picture 6" descr="http://www.aamcn.org/aamcn_corp_members/Medtronic-Xomed.gif"/>
          <p:cNvPicPr>
            <a:picLocks noChangeAspect="1" noChangeArrowheads="1"/>
          </p:cNvPicPr>
          <p:nvPr/>
        </p:nvPicPr>
        <p:blipFill rotWithShape="1">
          <a:blip r:embed="rId17" cstate="print"/>
          <a:srcRect b="27374"/>
          <a:stretch/>
        </p:blipFill>
        <p:spPr bwMode="auto">
          <a:xfrm>
            <a:off x="1149457" y="1216707"/>
            <a:ext cx="2155364" cy="409622"/>
          </a:xfrm>
          <a:prstGeom prst="rect">
            <a:avLst/>
          </a:prstGeom>
          <a:noFill/>
        </p:spPr>
      </p:pic>
      <p:pic>
        <p:nvPicPr>
          <p:cNvPr id="22" name="Picture 36" descr="Image result for Zoetis logo"/>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9242" y="3631208"/>
            <a:ext cx="1084656" cy="10846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9"/>
          <a:stretch>
            <a:fillRect/>
          </a:stretch>
        </p:blipFill>
        <p:spPr>
          <a:xfrm>
            <a:off x="4116116" y="5341200"/>
            <a:ext cx="1165962" cy="959099"/>
          </a:xfrm>
          <a:prstGeom prst="rect">
            <a:avLst/>
          </a:prstGeom>
        </p:spPr>
      </p:pic>
      <p:pic>
        <p:nvPicPr>
          <p:cNvPr id="24" name="Picture 23"/>
          <p:cNvPicPr>
            <a:picLocks noChangeAspect="1"/>
          </p:cNvPicPr>
          <p:nvPr/>
        </p:nvPicPr>
        <p:blipFill>
          <a:blip r:embed="rId20"/>
          <a:stretch>
            <a:fillRect/>
          </a:stretch>
        </p:blipFill>
        <p:spPr>
          <a:xfrm>
            <a:off x="1388622" y="2270463"/>
            <a:ext cx="1619620" cy="403105"/>
          </a:xfrm>
          <a:prstGeom prst="rect">
            <a:avLst/>
          </a:prstGeom>
        </p:spPr>
      </p:pic>
      <p:pic>
        <p:nvPicPr>
          <p:cNvPr id="25" name="Picture 24"/>
          <p:cNvPicPr>
            <a:picLocks noChangeAspect="1"/>
          </p:cNvPicPr>
          <p:nvPr/>
        </p:nvPicPr>
        <p:blipFill>
          <a:blip r:embed="rId21"/>
          <a:stretch>
            <a:fillRect/>
          </a:stretch>
        </p:blipFill>
        <p:spPr>
          <a:xfrm>
            <a:off x="6302970" y="2245408"/>
            <a:ext cx="1728726" cy="1294876"/>
          </a:xfrm>
          <a:prstGeom prst="rect">
            <a:avLst/>
          </a:prstGeom>
        </p:spPr>
      </p:pic>
      <p:pic>
        <p:nvPicPr>
          <p:cNvPr id="28" name="Picture 27"/>
          <p:cNvPicPr>
            <a:picLocks noChangeAspect="1"/>
          </p:cNvPicPr>
          <p:nvPr/>
        </p:nvPicPr>
        <p:blipFill>
          <a:blip r:embed="rId22"/>
          <a:stretch>
            <a:fillRect/>
          </a:stretch>
        </p:blipFill>
        <p:spPr>
          <a:xfrm>
            <a:off x="6119955" y="1633192"/>
            <a:ext cx="2144667" cy="1127679"/>
          </a:xfrm>
          <a:prstGeom prst="rect">
            <a:avLst/>
          </a:prstGeom>
        </p:spPr>
      </p:pic>
      <p:pic>
        <p:nvPicPr>
          <p:cNvPr id="29" name="Picture 28"/>
          <p:cNvPicPr>
            <a:picLocks noChangeAspect="1"/>
          </p:cNvPicPr>
          <p:nvPr/>
        </p:nvPicPr>
        <p:blipFill>
          <a:blip r:embed="rId23"/>
          <a:stretch>
            <a:fillRect/>
          </a:stretch>
        </p:blipFill>
        <p:spPr>
          <a:xfrm>
            <a:off x="6240819" y="1115505"/>
            <a:ext cx="1902938" cy="618214"/>
          </a:xfrm>
          <a:prstGeom prst="rect">
            <a:avLst/>
          </a:prstGeom>
        </p:spPr>
      </p:pic>
      <p:pic>
        <p:nvPicPr>
          <p:cNvPr id="30" name="Picture 29"/>
          <p:cNvPicPr>
            <a:picLocks noChangeAspect="1"/>
          </p:cNvPicPr>
          <p:nvPr/>
        </p:nvPicPr>
        <p:blipFill>
          <a:blip r:embed="rId24"/>
          <a:stretch>
            <a:fillRect/>
          </a:stretch>
        </p:blipFill>
        <p:spPr>
          <a:xfrm>
            <a:off x="6339585" y="4285501"/>
            <a:ext cx="1647656" cy="1647656"/>
          </a:xfrm>
          <a:prstGeom prst="rect">
            <a:avLst/>
          </a:prstGeom>
        </p:spPr>
      </p:pic>
      <p:pic>
        <p:nvPicPr>
          <p:cNvPr id="31" name="Picture 30"/>
          <p:cNvPicPr>
            <a:picLocks noChangeAspect="1"/>
          </p:cNvPicPr>
          <p:nvPr/>
        </p:nvPicPr>
        <p:blipFill>
          <a:blip r:embed="rId25"/>
          <a:stretch>
            <a:fillRect/>
          </a:stretch>
        </p:blipFill>
        <p:spPr>
          <a:xfrm>
            <a:off x="6331145" y="5479164"/>
            <a:ext cx="1795459" cy="858939"/>
          </a:xfrm>
          <a:prstGeom prst="rect">
            <a:avLst/>
          </a:prstGeom>
        </p:spPr>
      </p:pic>
      <p:pic>
        <p:nvPicPr>
          <p:cNvPr id="32" name="Picture 31"/>
          <p:cNvPicPr>
            <a:picLocks noChangeAspect="1"/>
          </p:cNvPicPr>
          <p:nvPr/>
        </p:nvPicPr>
        <p:blipFill>
          <a:blip r:embed="rId26"/>
          <a:stretch>
            <a:fillRect/>
          </a:stretch>
        </p:blipFill>
        <p:spPr>
          <a:xfrm>
            <a:off x="6548883" y="3090556"/>
            <a:ext cx="1322416" cy="1102011"/>
          </a:xfrm>
          <a:prstGeom prst="rect">
            <a:avLst/>
          </a:prstGeom>
        </p:spPr>
      </p:pic>
      <p:pic>
        <p:nvPicPr>
          <p:cNvPr id="33" name="Picture 32"/>
          <p:cNvPicPr>
            <a:picLocks noChangeAspect="1"/>
          </p:cNvPicPr>
          <p:nvPr/>
        </p:nvPicPr>
        <p:blipFill>
          <a:blip r:embed="rId27"/>
          <a:stretch>
            <a:fillRect/>
          </a:stretch>
        </p:blipFill>
        <p:spPr>
          <a:xfrm>
            <a:off x="8719474" y="4659137"/>
            <a:ext cx="1845446" cy="1228061"/>
          </a:xfrm>
          <a:prstGeom prst="rect">
            <a:avLst/>
          </a:prstGeom>
        </p:spPr>
      </p:pic>
      <p:pic>
        <p:nvPicPr>
          <p:cNvPr id="34" name="Picture 33"/>
          <p:cNvPicPr>
            <a:picLocks noChangeAspect="1"/>
          </p:cNvPicPr>
          <p:nvPr/>
        </p:nvPicPr>
        <p:blipFill>
          <a:blip r:embed="rId28"/>
          <a:stretch>
            <a:fillRect/>
          </a:stretch>
        </p:blipFill>
        <p:spPr>
          <a:xfrm>
            <a:off x="9104115" y="5483655"/>
            <a:ext cx="1286252" cy="855941"/>
          </a:xfrm>
          <a:prstGeom prst="rect">
            <a:avLst/>
          </a:prstGeom>
        </p:spPr>
      </p:pic>
      <p:pic>
        <p:nvPicPr>
          <p:cNvPr id="36" name="Picture 35"/>
          <p:cNvPicPr>
            <a:picLocks noChangeAspect="1"/>
          </p:cNvPicPr>
          <p:nvPr/>
        </p:nvPicPr>
        <p:blipFill>
          <a:blip r:embed="rId29"/>
          <a:stretch>
            <a:fillRect/>
          </a:stretch>
        </p:blipFill>
        <p:spPr>
          <a:xfrm>
            <a:off x="8776712" y="3894149"/>
            <a:ext cx="1795182" cy="425381"/>
          </a:xfrm>
          <a:prstGeom prst="rect">
            <a:avLst/>
          </a:prstGeom>
        </p:spPr>
      </p:pic>
      <p:pic>
        <p:nvPicPr>
          <p:cNvPr id="37" name="Picture 36"/>
          <p:cNvPicPr>
            <a:picLocks noChangeAspect="1"/>
          </p:cNvPicPr>
          <p:nvPr/>
        </p:nvPicPr>
        <p:blipFill>
          <a:blip r:embed="rId30"/>
          <a:stretch>
            <a:fillRect/>
          </a:stretch>
        </p:blipFill>
        <p:spPr>
          <a:xfrm>
            <a:off x="8866673" y="2007502"/>
            <a:ext cx="1529808" cy="1529808"/>
          </a:xfrm>
          <a:prstGeom prst="rect">
            <a:avLst/>
          </a:prstGeom>
        </p:spPr>
      </p:pic>
      <p:pic>
        <p:nvPicPr>
          <p:cNvPr id="38" name="Picture 37"/>
          <p:cNvPicPr>
            <a:picLocks noChangeAspect="1"/>
          </p:cNvPicPr>
          <p:nvPr/>
        </p:nvPicPr>
        <p:blipFill>
          <a:blip r:embed="rId31"/>
          <a:stretch>
            <a:fillRect/>
          </a:stretch>
        </p:blipFill>
        <p:spPr>
          <a:xfrm>
            <a:off x="9296084" y="1496147"/>
            <a:ext cx="788715" cy="788715"/>
          </a:xfrm>
          <a:prstGeom prst="rect">
            <a:avLst/>
          </a:prstGeom>
        </p:spPr>
      </p:pic>
      <p:pic>
        <p:nvPicPr>
          <p:cNvPr id="39" name="Picture 38"/>
          <p:cNvPicPr>
            <a:picLocks noChangeAspect="1"/>
          </p:cNvPicPr>
          <p:nvPr/>
        </p:nvPicPr>
        <p:blipFill>
          <a:blip r:embed="rId32"/>
          <a:stretch>
            <a:fillRect/>
          </a:stretch>
        </p:blipFill>
        <p:spPr>
          <a:xfrm>
            <a:off x="8745046" y="3174441"/>
            <a:ext cx="1581520" cy="681747"/>
          </a:xfrm>
          <a:prstGeom prst="rect">
            <a:avLst/>
          </a:prstGeom>
        </p:spPr>
      </p:pic>
      <p:pic>
        <p:nvPicPr>
          <p:cNvPr id="40" name="Picture 39"/>
          <p:cNvPicPr>
            <a:picLocks noChangeAspect="1"/>
          </p:cNvPicPr>
          <p:nvPr/>
        </p:nvPicPr>
        <p:blipFill>
          <a:blip r:embed="rId33"/>
          <a:stretch>
            <a:fillRect/>
          </a:stretch>
        </p:blipFill>
        <p:spPr>
          <a:xfrm>
            <a:off x="9015618" y="4394736"/>
            <a:ext cx="1374749" cy="590901"/>
          </a:xfrm>
          <a:prstGeom prst="rect">
            <a:avLst/>
          </a:prstGeom>
        </p:spPr>
      </p:pic>
      <p:pic>
        <p:nvPicPr>
          <p:cNvPr id="41" name="Picture 40"/>
          <p:cNvPicPr>
            <a:picLocks noChangeAspect="1"/>
          </p:cNvPicPr>
          <p:nvPr/>
        </p:nvPicPr>
        <p:blipFill>
          <a:blip r:embed="rId34"/>
          <a:stretch>
            <a:fillRect/>
          </a:stretch>
        </p:blipFill>
        <p:spPr>
          <a:xfrm>
            <a:off x="9066695" y="2095661"/>
            <a:ext cx="1079294" cy="480397"/>
          </a:xfrm>
          <a:prstGeom prst="rect">
            <a:avLst/>
          </a:prstGeom>
        </p:spPr>
      </p:pic>
      <p:pic>
        <p:nvPicPr>
          <p:cNvPr id="42" name="Picture 41"/>
          <p:cNvPicPr>
            <a:picLocks noChangeAspect="1"/>
          </p:cNvPicPr>
          <p:nvPr/>
        </p:nvPicPr>
        <p:blipFill>
          <a:blip r:embed="rId35"/>
          <a:stretch>
            <a:fillRect/>
          </a:stretch>
        </p:blipFill>
        <p:spPr>
          <a:xfrm>
            <a:off x="8962272" y="1201902"/>
            <a:ext cx="1357843" cy="481581"/>
          </a:xfrm>
          <a:prstGeom prst="rect">
            <a:avLst/>
          </a:prstGeom>
        </p:spPr>
      </p:pic>
      <p:pic>
        <p:nvPicPr>
          <p:cNvPr id="43" name="Picture 16" descr="http://goodecompliance.com/wp-content/uploads/2014/06/Testimonails-BostonScientific1.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39761" y="3174704"/>
            <a:ext cx="2102169" cy="49237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experian health logo"/>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02799" y="4042515"/>
            <a:ext cx="1206062" cy="612453"/>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txBox="1">
            <a:spLocks/>
          </p:cNvSpPr>
          <p:nvPr/>
        </p:nvSpPr>
        <p:spPr>
          <a:xfrm>
            <a:off x="554316" y="51739"/>
            <a:ext cx="10969943" cy="672095"/>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rPr>
              <a:t>Select Healthcare Clients &amp; Research Participants</a:t>
            </a:r>
          </a:p>
        </p:txBody>
      </p:sp>
      <p:pic>
        <p:nvPicPr>
          <p:cNvPr id="46" name="Picture 4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54574" y="2142310"/>
            <a:ext cx="2176453" cy="810255"/>
          </a:xfrm>
          <a:prstGeom prst="rect">
            <a:avLst/>
          </a:prstGeom>
        </p:spPr>
      </p:pic>
    </p:spTree>
    <p:extLst>
      <p:ext uri="{BB962C8B-B14F-4D97-AF65-F5344CB8AC3E}">
        <p14:creationId xmlns:p14="http://schemas.microsoft.com/office/powerpoint/2010/main" val="49151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46FB-A6F5-4972-8C54-2263C084024F}"/>
              </a:ext>
            </a:extLst>
          </p:cNvPr>
          <p:cNvSpPr>
            <a:spLocks noGrp="1"/>
          </p:cNvSpPr>
          <p:nvPr>
            <p:ph type="title"/>
          </p:nvPr>
        </p:nvSpPr>
        <p:spPr>
          <a:xfrm>
            <a:off x="561319" y="57514"/>
            <a:ext cx="10967086" cy="671920"/>
          </a:xfrm>
        </p:spPr>
        <p:txBody>
          <a:bodyPr/>
          <a:lstStyle/>
          <a:p>
            <a:r>
              <a:rPr lang="en-US" dirty="0">
                <a:solidFill>
                  <a:srgbClr val="454545"/>
                </a:solidFill>
                <a:latin typeface="+mn-lt"/>
              </a:rPr>
              <a:t>AGI Healthcare Consulting Services</a:t>
            </a:r>
          </a:p>
        </p:txBody>
      </p:sp>
      <p:sp>
        <p:nvSpPr>
          <p:cNvPr id="3" name="Rectangle 3">
            <a:extLst>
              <a:ext uri="{FF2B5EF4-FFF2-40B4-BE49-F238E27FC236}">
                <a16:creationId xmlns:a16="http://schemas.microsoft.com/office/drawing/2014/main" id="{C9C9EF78-FD72-4762-9FE3-7F5716694932}"/>
              </a:ext>
            </a:extLst>
          </p:cNvPr>
          <p:cNvSpPr>
            <a:spLocks noChangeArrowheads="1"/>
          </p:cNvSpPr>
          <p:nvPr/>
        </p:nvSpPr>
        <p:spPr bwMode="auto">
          <a:xfrm>
            <a:off x="3616682" y="1288333"/>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Which strategic, structural, and management levers are critical to drive growth or profit? What is the commercial blueprint for future state? What is the business case for change? </a:t>
            </a:r>
          </a:p>
        </p:txBody>
      </p:sp>
      <p:sp>
        <p:nvSpPr>
          <p:cNvPr id="4" name="Rectangle 4">
            <a:extLst>
              <a:ext uri="{FF2B5EF4-FFF2-40B4-BE49-F238E27FC236}">
                <a16:creationId xmlns:a16="http://schemas.microsoft.com/office/drawing/2014/main" id="{8C2FC925-A429-4C85-A349-BE32E5E57F6C}"/>
              </a:ext>
            </a:extLst>
          </p:cNvPr>
          <p:cNvSpPr>
            <a:spLocks noChangeArrowheads="1"/>
          </p:cNvSpPr>
          <p:nvPr/>
        </p:nvSpPr>
        <p:spPr bwMode="auto">
          <a:xfrm>
            <a:off x="616410" y="1288333"/>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GB" sz="1400" b="1" dirty="0">
                <a:solidFill>
                  <a:srgbClr val="FFFFFF"/>
                </a:solidFill>
              </a:rPr>
              <a:t>COMMERCIAL STRATEGY</a:t>
            </a:r>
          </a:p>
        </p:txBody>
      </p:sp>
      <p:sp>
        <p:nvSpPr>
          <p:cNvPr id="5" name="Rectangle 5">
            <a:extLst>
              <a:ext uri="{FF2B5EF4-FFF2-40B4-BE49-F238E27FC236}">
                <a16:creationId xmlns:a16="http://schemas.microsoft.com/office/drawing/2014/main" id="{AA7A9B44-826E-441E-9167-688931E2454E}"/>
              </a:ext>
            </a:extLst>
          </p:cNvPr>
          <p:cNvSpPr>
            <a:spLocks noChangeArrowheads="1"/>
          </p:cNvSpPr>
          <p:nvPr/>
        </p:nvSpPr>
        <p:spPr bwMode="auto">
          <a:xfrm>
            <a:off x="3616682" y="2133931"/>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What / who are the right revenue segments for your organization? What are the relevant revenue motions? Which customers are the buyers vs. the influencers? How do we prioritize customers in each segment to identify the highest potential new and expansion revenue?</a:t>
            </a:r>
          </a:p>
        </p:txBody>
      </p:sp>
      <p:sp>
        <p:nvSpPr>
          <p:cNvPr id="6" name="Rectangle 6">
            <a:extLst>
              <a:ext uri="{FF2B5EF4-FFF2-40B4-BE49-F238E27FC236}">
                <a16:creationId xmlns:a16="http://schemas.microsoft.com/office/drawing/2014/main" id="{AFA4A527-1C0B-4ED6-A61D-9F23E9C17C53}"/>
              </a:ext>
            </a:extLst>
          </p:cNvPr>
          <p:cNvSpPr>
            <a:spLocks noChangeArrowheads="1"/>
          </p:cNvSpPr>
          <p:nvPr/>
        </p:nvSpPr>
        <p:spPr bwMode="auto">
          <a:xfrm>
            <a:off x="616410" y="2133931"/>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US" sz="1400" b="1" dirty="0">
                <a:solidFill>
                  <a:schemeClr val="bg1"/>
                </a:solidFill>
              </a:rPr>
              <a:t>SEGMENTATION, </a:t>
            </a:r>
            <a:br>
              <a:rPr lang="en-US" sz="1400" b="1" dirty="0">
                <a:solidFill>
                  <a:schemeClr val="bg1"/>
                </a:solidFill>
              </a:rPr>
            </a:br>
            <a:r>
              <a:rPr lang="en-US" sz="1400" b="1" dirty="0">
                <a:solidFill>
                  <a:schemeClr val="bg1"/>
                </a:solidFill>
              </a:rPr>
              <a:t>REVENUE MOTIONS &amp; </a:t>
            </a:r>
            <a:br>
              <a:rPr lang="en-US" sz="1400" b="1" dirty="0">
                <a:solidFill>
                  <a:schemeClr val="bg1"/>
                </a:solidFill>
              </a:rPr>
            </a:br>
            <a:r>
              <a:rPr lang="en-US" sz="1400" b="1" dirty="0">
                <a:solidFill>
                  <a:schemeClr val="bg1"/>
                </a:solidFill>
              </a:rPr>
              <a:t>TARGETING MODELS</a:t>
            </a:r>
            <a:endParaRPr lang="en-GB" sz="1400" b="1" dirty="0">
              <a:solidFill>
                <a:schemeClr val="bg1"/>
              </a:solidFill>
            </a:endParaRPr>
          </a:p>
        </p:txBody>
      </p:sp>
      <p:sp>
        <p:nvSpPr>
          <p:cNvPr id="7" name="Rectangle 7">
            <a:extLst>
              <a:ext uri="{FF2B5EF4-FFF2-40B4-BE49-F238E27FC236}">
                <a16:creationId xmlns:a16="http://schemas.microsoft.com/office/drawing/2014/main" id="{9C5096AD-5737-4B78-85A1-957A2ED86789}"/>
              </a:ext>
            </a:extLst>
          </p:cNvPr>
          <p:cNvSpPr>
            <a:spLocks noChangeArrowheads="1"/>
          </p:cNvSpPr>
          <p:nvPr/>
        </p:nvSpPr>
        <p:spPr bwMode="auto">
          <a:xfrm>
            <a:off x="3616682" y="3825126"/>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What segments and revenue motions are most appropriate for a digital sales and marketing channel? What roles, tools, and enablement are needed to drive a digital channel?  What does it take to stand up a digital program?</a:t>
            </a:r>
          </a:p>
        </p:txBody>
      </p:sp>
      <p:sp>
        <p:nvSpPr>
          <p:cNvPr id="8" name="Rectangle 8">
            <a:extLst>
              <a:ext uri="{FF2B5EF4-FFF2-40B4-BE49-F238E27FC236}">
                <a16:creationId xmlns:a16="http://schemas.microsoft.com/office/drawing/2014/main" id="{6133070F-AADE-4F81-96BD-FA3A923B16B7}"/>
              </a:ext>
            </a:extLst>
          </p:cNvPr>
          <p:cNvSpPr>
            <a:spLocks noChangeArrowheads="1"/>
          </p:cNvSpPr>
          <p:nvPr/>
        </p:nvSpPr>
        <p:spPr bwMode="auto">
          <a:xfrm>
            <a:off x="616410" y="3825126"/>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GB" sz="1400" b="1" dirty="0">
                <a:solidFill>
                  <a:srgbClr val="FFFFFF"/>
                </a:solidFill>
              </a:rPr>
              <a:t>BUILD OUT DIGITAL PROGRAMS</a:t>
            </a:r>
          </a:p>
        </p:txBody>
      </p:sp>
      <p:sp>
        <p:nvSpPr>
          <p:cNvPr id="9" name="Rectangle 9">
            <a:extLst>
              <a:ext uri="{FF2B5EF4-FFF2-40B4-BE49-F238E27FC236}">
                <a16:creationId xmlns:a16="http://schemas.microsoft.com/office/drawing/2014/main" id="{DE43799F-10C3-443A-82C8-C95C961706D6}"/>
              </a:ext>
            </a:extLst>
          </p:cNvPr>
          <p:cNvSpPr>
            <a:spLocks noChangeArrowheads="1"/>
          </p:cNvSpPr>
          <p:nvPr/>
        </p:nvSpPr>
        <p:spPr bwMode="auto">
          <a:xfrm>
            <a:off x="3616682" y="2979528"/>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What customer-facing roles are healthcare companies deploying against different customer types? What is the optimal org structure across segments, particularly with complex teams? </a:t>
            </a:r>
            <a:endParaRPr lang="en-US" sz="1200" b="1" dirty="0"/>
          </a:p>
        </p:txBody>
      </p:sp>
      <p:sp>
        <p:nvSpPr>
          <p:cNvPr id="10" name="Rectangle 10">
            <a:extLst>
              <a:ext uri="{FF2B5EF4-FFF2-40B4-BE49-F238E27FC236}">
                <a16:creationId xmlns:a16="http://schemas.microsoft.com/office/drawing/2014/main" id="{141A318F-F859-47F9-AEC7-B962C0267C6C}"/>
              </a:ext>
            </a:extLst>
          </p:cNvPr>
          <p:cNvSpPr>
            <a:spLocks noChangeArrowheads="1"/>
          </p:cNvSpPr>
          <p:nvPr/>
        </p:nvSpPr>
        <p:spPr bwMode="auto">
          <a:xfrm>
            <a:off x="616410" y="2979528"/>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GB" sz="1400" b="1" dirty="0">
                <a:solidFill>
                  <a:srgbClr val="FFFFFF"/>
                </a:solidFill>
              </a:rPr>
              <a:t>ORGANIZATION &amp; JOB DESIGN</a:t>
            </a:r>
          </a:p>
        </p:txBody>
      </p:sp>
      <p:sp>
        <p:nvSpPr>
          <p:cNvPr id="11" name="Rectangle 11">
            <a:extLst>
              <a:ext uri="{FF2B5EF4-FFF2-40B4-BE49-F238E27FC236}">
                <a16:creationId xmlns:a16="http://schemas.microsoft.com/office/drawing/2014/main" id="{A78AF143-5A83-4E57-BB64-95A663869174}"/>
              </a:ext>
            </a:extLst>
          </p:cNvPr>
          <p:cNvSpPr>
            <a:spLocks noChangeArrowheads="1"/>
          </p:cNvSpPr>
          <p:nvPr/>
        </p:nvSpPr>
        <p:spPr bwMode="auto">
          <a:xfrm>
            <a:off x="3616682" y="4670725"/>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What are the most profitable sales channels? Where are the big gaps in sales force execution? How many commercial resources are needed to win against competition or launch a new product? Where should resources be placed to maximize growth?</a:t>
            </a:r>
          </a:p>
        </p:txBody>
      </p:sp>
      <p:sp>
        <p:nvSpPr>
          <p:cNvPr id="12" name="Rectangle 12">
            <a:extLst>
              <a:ext uri="{FF2B5EF4-FFF2-40B4-BE49-F238E27FC236}">
                <a16:creationId xmlns:a16="http://schemas.microsoft.com/office/drawing/2014/main" id="{2058F58B-5B8A-4105-A684-2ED9B08EB210}"/>
              </a:ext>
            </a:extLst>
          </p:cNvPr>
          <p:cNvSpPr>
            <a:spLocks noChangeArrowheads="1"/>
          </p:cNvSpPr>
          <p:nvPr/>
        </p:nvSpPr>
        <p:spPr bwMode="auto">
          <a:xfrm>
            <a:off x="616410" y="4670725"/>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GB" sz="1400" b="1" dirty="0">
                <a:solidFill>
                  <a:srgbClr val="FFFFFF"/>
                </a:solidFill>
              </a:rPr>
              <a:t>SALES PRODUCTIVITY &amp; DEPLOYMENT OPTIMIZATION</a:t>
            </a:r>
          </a:p>
        </p:txBody>
      </p:sp>
      <p:sp>
        <p:nvSpPr>
          <p:cNvPr id="13" name="Rectangle 11">
            <a:extLst>
              <a:ext uri="{FF2B5EF4-FFF2-40B4-BE49-F238E27FC236}">
                <a16:creationId xmlns:a16="http://schemas.microsoft.com/office/drawing/2014/main" id="{A78AF143-5A83-4E57-BB64-95A663869174}"/>
              </a:ext>
            </a:extLst>
          </p:cNvPr>
          <p:cNvSpPr>
            <a:spLocks noChangeArrowheads="1"/>
          </p:cNvSpPr>
          <p:nvPr/>
        </p:nvSpPr>
        <p:spPr bwMode="auto">
          <a:xfrm>
            <a:off x="3616682" y="5516324"/>
            <a:ext cx="7811864" cy="756954"/>
          </a:xfrm>
          <a:prstGeom prst="rect">
            <a:avLst/>
          </a:prstGeom>
          <a:solidFill>
            <a:schemeClr val="bg2">
              <a:lumMod val="40000"/>
              <a:lumOff val="60000"/>
            </a:schemeClr>
          </a:solidFill>
          <a:ln w="6350" algn="ctr">
            <a:noFill/>
            <a:miter lim="800000"/>
            <a:headEnd type="none" w="sm" len="sm"/>
            <a:tailEnd/>
          </a:ln>
          <a:effectLst/>
        </p:spPr>
        <p:txBody>
          <a:bodyPr tIns="84384" bIns="84384" anchor="ctr"/>
          <a:lstStyle/>
          <a:p>
            <a:pPr>
              <a:spcAft>
                <a:spcPts val="1200"/>
              </a:spcAft>
            </a:pPr>
            <a:r>
              <a:rPr lang="en-US" sz="1200" dirty="0"/>
              <a:t>What are the trends in pay practices and compensation strategy? Do compensation plans align with sales strategy and incentive design best practices? Are the supporting quotas robust enough to drive performance?</a:t>
            </a:r>
          </a:p>
        </p:txBody>
      </p:sp>
      <p:sp>
        <p:nvSpPr>
          <p:cNvPr id="14" name="Rectangle 12">
            <a:extLst>
              <a:ext uri="{FF2B5EF4-FFF2-40B4-BE49-F238E27FC236}">
                <a16:creationId xmlns:a16="http://schemas.microsoft.com/office/drawing/2014/main" id="{2058F58B-5B8A-4105-A684-2ED9B08EB210}"/>
              </a:ext>
            </a:extLst>
          </p:cNvPr>
          <p:cNvSpPr>
            <a:spLocks noChangeArrowheads="1"/>
          </p:cNvSpPr>
          <p:nvPr/>
        </p:nvSpPr>
        <p:spPr bwMode="auto">
          <a:xfrm>
            <a:off x="616410" y="5516324"/>
            <a:ext cx="2933788" cy="756954"/>
          </a:xfrm>
          <a:prstGeom prst="rect">
            <a:avLst/>
          </a:prstGeom>
          <a:solidFill>
            <a:schemeClr val="accent1"/>
          </a:solidFill>
          <a:ln w="6350" algn="ctr">
            <a:noFill/>
            <a:miter lim="800000"/>
            <a:headEnd type="none" w="sm" len="sm"/>
            <a:tailEnd/>
          </a:ln>
          <a:effectLst/>
        </p:spPr>
        <p:txBody>
          <a:bodyPr tIns="84384" bIns="84384" anchor="ctr"/>
          <a:lstStyle/>
          <a:p>
            <a:pPr algn="ctr">
              <a:spcBef>
                <a:spcPct val="0"/>
              </a:spcBef>
            </a:pPr>
            <a:r>
              <a:rPr lang="en-GB" sz="1400" b="1" dirty="0">
                <a:solidFill>
                  <a:srgbClr val="FFFFFF"/>
                </a:solidFill>
              </a:rPr>
              <a:t>SALES COMPENSATION</a:t>
            </a:r>
          </a:p>
        </p:txBody>
      </p:sp>
      <p:sp>
        <p:nvSpPr>
          <p:cNvPr id="15" name="Rectangle 14"/>
          <p:cNvSpPr/>
          <p:nvPr/>
        </p:nvSpPr>
        <p:spPr>
          <a:xfrm>
            <a:off x="541613" y="570127"/>
            <a:ext cx="11028275" cy="584623"/>
          </a:xfrm>
          <a:prstGeom prst="rect">
            <a:avLst/>
          </a:prstGeom>
        </p:spPr>
        <p:txBody>
          <a:bodyPr wrap="square">
            <a:spAutoFit/>
          </a:bodyPr>
          <a:lstStyle/>
          <a:p>
            <a:pPr>
              <a:spcAft>
                <a:spcPts val="1200"/>
              </a:spcAft>
            </a:pPr>
            <a:r>
              <a:rPr lang="en-US" sz="1600" i="1" dirty="0">
                <a:solidFill>
                  <a:schemeClr val="tx2"/>
                </a:solidFill>
              </a:rPr>
              <a:t>The Alexander Group provides executives at healthcare companies with </a:t>
            </a:r>
            <a:r>
              <a:rPr lang="en-US" sz="1600" b="1" i="1" dirty="0">
                <a:solidFill>
                  <a:schemeClr val="tx2"/>
                </a:solidFill>
              </a:rPr>
              <a:t>actionable data, insights and solutions </a:t>
            </a:r>
            <a:r>
              <a:rPr lang="en-US" sz="1600" i="1" dirty="0">
                <a:solidFill>
                  <a:schemeClr val="tx2"/>
                </a:solidFill>
              </a:rPr>
              <a:t>to </a:t>
            </a:r>
            <a:r>
              <a:rPr lang="en-US" sz="1600" b="1" i="1" dirty="0">
                <a:solidFill>
                  <a:schemeClr val="tx2"/>
                </a:solidFill>
              </a:rPr>
              <a:t>upgrade their commercial strategies and tactics</a:t>
            </a:r>
            <a:r>
              <a:rPr lang="en-US" sz="1600" i="1" dirty="0">
                <a:solidFill>
                  <a:schemeClr val="tx2"/>
                </a:solidFill>
              </a:rPr>
              <a:t>.</a:t>
            </a:r>
          </a:p>
        </p:txBody>
      </p:sp>
    </p:spTree>
    <p:custDataLst>
      <p:tags r:id="rId1"/>
    </p:custDataLst>
    <p:extLst>
      <p:ext uri="{BB962C8B-B14F-4D97-AF65-F5344CB8AC3E}">
        <p14:creationId xmlns:p14="http://schemas.microsoft.com/office/powerpoint/2010/main" val="104190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69422" y="969528"/>
            <a:ext cx="8680908" cy="2029325"/>
          </a:xfrm>
        </p:spPr>
        <p:txBody>
          <a:bodyPr>
            <a:normAutofit/>
          </a:bodyPr>
          <a:lstStyle/>
          <a:p>
            <a:pPr marL="0" indent="0">
              <a:lnSpc>
                <a:spcPct val="100000"/>
              </a:lnSpc>
              <a:spcBef>
                <a:spcPts val="0"/>
              </a:spcBef>
              <a:buNone/>
            </a:pPr>
            <a:r>
              <a:rPr lang="en-US" b="1" dirty="0">
                <a:solidFill>
                  <a:srgbClr val="1B365D"/>
                </a:solidFill>
                <a:latin typeface="Arial" panose="020B0604020202020204" pitchFamily="34" charset="0"/>
                <a:cs typeface="Arial" panose="020B0604020202020204" pitchFamily="34" charset="0"/>
              </a:rPr>
              <a:t>Healthcare Virtual Roundtable Series</a:t>
            </a:r>
            <a:endParaRPr lang="en-US" sz="800" b="1" dirty="0">
              <a:solidFill>
                <a:srgbClr val="1B365D"/>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600" i="1" dirty="0">
                <a:latin typeface="Arial" panose="020B0604020202020204" pitchFamily="34" charset="0"/>
                <a:cs typeface="Arial" panose="020B0604020202020204" pitchFamily="34" charset="0"/>
              </a:rPr>
              <a:t>Held conveniently via Zoom</a:t>
            </a:r>
            <a:br>
              <a:rPr lang="en-US" sz="1800" b="1"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endParaRPr lang="en-US" sz="5400" dirty="0">
              <a:solidFill>
                <a:srgbClr val="40A1D4"/>
              </a:solidFill>
              <a:latin typeface="Arial" panose="020B0604020202020204" pitchFamily="34" charset="0"/>
              <a:cs typeface="Arial" panose="020B0604020202020204" pitchFamily="34" charset="0"/>
            </a:endParaRPr>
          </a:p>
        </p:txBody>
      </p:sp>
      <p:sp>
        <p:nvSpPr>
          <p:cNvPr id="10" name="Content Placeholder 2"/>
          <p:cNvSpPr>
            <a:spLocks noGrp="1"/>
          </p:cNvSpPr>
          <p:nvPr>
            <p:ph sz="half" idx="1"/>
          </p:nvPr>
        </p:nvSpPr>
        <p:spPr>
          <a:xfrm>
            <a:off x="8790142" y="5007905"/>
            <a:ext cx="3067926" cy="1524864"/>
          </a:xfrm>
        </p:spPr>
        <p:txBody>
          <a:bodyPr>
            <a:normAutofit/>
          </a:bodyPr>
          <a:lstStyle/>
          <a:p>
            <a:pPr marL="0" indent="0">
              <a:lnSpc>
                <a:spcPct val="100000"/>
              </a:lnSpc>
              <a:spcBef>
                <a:spcPts val="0"/>
              </a:spcBef>
              <a:buNone/>
            </a:pPr>
            <a:r>
              <a:rPr lang="en-US" sz="1600" dirty="0">
                <a:solidFill>
                  <a:schemeClr val="accent1"/>
                </a:solidFill>
                <a:latin typeface="Arial" panose="020B0604020202020204" pitchFamily="34" charset="0"/>
                <a:cs typeface="Arial" panose="020B0604020202020204" pitchFamily="34" charset="0"/>
              </a:rPr>
              <a:t>EXECUTIVE FORUM</a:t>
            </a: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The Breakers | Palm Beach</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latin typeface="Arial" panose="020B0604020202020204" pitchFamily="34" charset="0"/>
                <a:cs typeface="Arial" panose="020B0604020202020204" pitchFamily="34" charset="0"/>
              </a:rPr>
              <a:t>300+ revenue leaders</a:t>
            </a:r>
            <a:endParaRPr lang="en-US" sz="1600" b="1" dirty="0">
              <a:solidFill>
                <a:schemeClr val="accent3"/>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November 17-19, 2021</a:t>
            </a:r>
          </a:p>
        </p:txBody>
      </p:sp>
      <p:sp>
        <p:nvSpPr>
          <p:cNvPr id="20" name="Rounded Rectangle 19">
            <a:hlinkClick r:id="rId2"/>
          </p:cNvPr>
          <p:cNvSpPr/>
          <p:nvPr/>
        </p:nvSpPr>
        <p:spPr>
          <a:xfrm>
            <a:off x="8057648" y="359750"/>
            <a:ext cx="3538456" cy="678912"/>
          </a:xfrm>
          <a:prstGeom prst="roundRect">
            <a:avLst/>
          </a:prstGeom>
          <a:solidFill>
            <a:srgbClr val="1B365D"/>
          </a:solidFill>
          <a:ln>
            <a:solidFill>
              <a:srgbClr val="1B365D"/>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marR="0" lvl="0" indent="0" algn="ctr" defTabSz="609493" rtl="0" eaLnBrk="1" fontAlgn="auto" latinLnBrk="0" hangingPunct="1">
              <a:lnSpc>
                <a:spcPct val="100000"/>
              </a:lnSpc>
              <a:spcBef>
                <a:spcPts val="0"/>
              </a:spcBef>
              <a:spcAft>
                <a:spcPts val="0"/>
              </a:spcAft>
              <a:buClr>
                <a:prstClr val="black">
                  <a:lumMod val="95000"/>
                  <a:lumOff val="5000"/>
                </a:prstClr>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Register Online Today!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www.alexandergroup.com</a:t>
            </a:r>
          </a:p>
        </p:txBody>
      </p:sp>
      <p:sp>
        <p:nvSpPr>
          <p:cNvPr id="14" name="TextBox 13"/>
          <p:cNvSpPr txBox="1"/>
          <p:nvPr/>
        </p:nvSpPr>
        <p:spPr>
          <a:xfrm>
            <a:off x="1430415" y="1576044"/>
            <a:ext cx="1730796" cy="338554"/>
          </a:xfrm>
          <a:prstGeom prst="rect">
            <a:avLst/>
          </a:prstGeom>
          <a:noFill/>
        </p:spPr>
        <p:txBody>
          <a:bodyPr wrap="square" rtlCol="0">
            <a:spAutoFit/>
          </a:bodyPr>
          <a:lstStyle/>
          <a:p>
            <a:pPr marL="0" marR="0" lvl="0" indent="0" algn="l" defTabSz="344488" rtl="0" eaLnBrk="1" fontAlgn="auto" latinLnBrk="0" hangingPunct="1">
              <a:lnSpc>
                <a:spcPct val="100000"/>
              </a:lnSpc>
              <a:spcBef>
                <a:spcPts val="0"/>
              </a:spcBef>
              <a:spcAft>
                <a:spcPts val="0"/>
              </a:spcAft>
              <a:buClrTx/>
              <a:buSzTx/>
              <a:buFontTx/>
              <a:buNone/>
              <a:tabLst/>
              <a:defRPr/>
            </a:pPr>
            <a:r>
              <a:rPr lang="en-US" sz="1600" dirty="0">
                <a:solidFill>
                  <a:srgbClr val="1B365D"/>
                </a:solidFill>
                <a:latin typeface="Arial" panose="020B0604020202020204" pitchFamily="34" charset="0"/>
                <a:cs typeface="Arial" panose="020B0604020202020204" pitchFamily="34" charset="0"/>
              </a:rPr>
              <a:t>May 19</a:t>
            </a:r>
            <a:r>
              <a:rPr kumimoji="0" lang="en-US" sz="1600" b="0" i="0" u="none" strike="noStrike" kern="1200" cap="none" spc="0" normalizeH="0" baseline="30000" noProof="0" dirty="0" err="1">
                <a:ln>
                  <a:noFill/>
                </a:ln>
                <a:solidFill>
                  <a:srgbClr val="1B365D"/>
                </a:solidFill>
                <a:effectLst/>
                <a:uLnTx/>
                <a:uFillTx/>
                <a:latin typeface="Arial" panose="020B0604020202020204" pitchFamily="34" charset="0"/>
                <a:cs typeface="Arial" panose="020B0604020202020204" pitchFamily="34" charset="0"/>
              </a:rPr>
              <a:t>th</a:t>
            </a:r>
            <a:endParaRPr kumimoji="0" lang="en-US" sz="1600" b="0" i="0" u="none" strike="noStrike" kern="1200" cap="none" spc="0" normalizeH="0" baseline="30000" noProof="0" dirty="0">
              <a:ln>
                <a:noFill/>
              </a:ln>
              <a:solidFill>
                <a:srgbClr val="1B365D"/>
              </a:solidFill>
              <a:effectLst/>
              <a:uLnTx/>
              <a:uFillTx/>
              <a:latin typeface="Arial" panose="020B0604020202020204" pitchFamily="34" charset="0"/>
              <a:cs typeface="Arial" panose="020B0604020202020204" pitchFamily="34" charset="0"/>
            </a:endParaRPr>
          </a:p>
        </p:txBody>
      </p:sp>
      <p:sp>
        <p:nvSpPr>
          <p:cNvPr id="23" name="Content Placeholder 2"/>
          <p:cNvSpPr>
            <a:spLocks noGrp="1"/>
          </p:cNvSpPr>
          <p:nvPr>
            <p:ph sz="half" idx="1"/>
          </p:nvPr>
        </p:nvSpPr>
        <p:spPr>
          <a:xfrm>
            <a:off x="4981196" y="5007905"/>
            <a:ext cx="3624953" cy="1733969"/>
          </a:xfrm>
        </p:spPr>
        <p:txBody>
          <a:bodyPr>
            <a:normAutofit/>
          </a:bodyPr>
          <a:lstStyle/>
          <a:p>
            <a:pPr marL="0" indent="0">
              <a:lnSpc>
                <a:spcPct val="100000"/>
              </a:lnSpc>
              <a:spcBef>
                <a:spcPts val="0"/>
              </a:spcBef>
              <a:buNone/>
            </a:pPr>
            <a:r>
              <a:rPr lang="en-US" sz="1600" dirty="0">
                <a:solidFill>
                  <a:schemeClr val="accent1"/>
                </a:solidFill>
                <a:latin typeface="Arial" panose="020B0604020202020204" pitchFamily="34" charset="0"/>
                <a:cs typeface="Arial" panose="020B0604020202020204" pitchFamily="34" charset="0"/>
              </a:rPr>
              <a:t>OPERATIONS FORUM</a:t>
            </a: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Virtual Event Series</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latin typeface="Arial" panose="020B0604020202020204" pitchFamily="34" charset="0"/>
                <a:cs typeface="Arial" panose="020B0604020202020204" pitchFamily="34" charset="0"/>
              </a:rPr>
              <a:t>World-class sales operations leaders</a:t>
            </a:r>
            <a:endParaRPr lang="en-US" sz="1600" b="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June 8-9, 2021</a:t>
            </a:r>
          </a:p>
        </p:txBody>
      </p:sp>
      <p:cxnSp>
        <p:nvCxnSpPr>
          <p:cNvPr id="7" name="Straight Connector 6"/>
          <p:cNvCxnSpPr/>
          <p:nvPr/>
        </p:nvCxnSpPr>
        <p:spPr>
          <a:xfrm>
            <a:off x="736836" y="2504891"/>
            <a:ext cx="10254252" cy="0"/>
          </a:xfrm>
          <a:prstGeom prst="line">
            <a:avLst/>
          </a:prstGeom>
          <a:ln w="12700">
            <a:solidFill>
              <a:srgbClr val="F39E1E"/>
            </a:solidFill>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421380" y="4318732"/>
            <a:ext cx="8715992" cy="621792"/>
          </a:xfrm>
          <a:prstGeom prst="rect">
            <a:avLst/>
          </a:prstGeom>
          <a:noFill/>
        </p:spPr>
        <p:txBody>
          <a:bodyPr wrap="square" rtlCol="0">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Arial" panose="020B0604020202020204" pitchFamily="34" charset="0"/>
                <a:cs typeface="Arial" panose="020B0604020202020204" pitchFamily="34" charset="0"/>
              </a:rPr>
              <a:t>Alexander Group’s 2021 Forums</a:t>
            </a:r>
          </a:p>
          <a:p>
            <a:pPr marL="0" marR="0" lvl="0" indent="0" algn="l" defTabSz="609493" rtl="0" eaLnBrk="1" fontAlgn="auto" latinLnBrk="0" hangingPunct="1">
              <a:lnSpc>
                <a:spcPct val="100000"/>
              </a:lnSpc>
              <a:spcBef>
                <a:spcPts val="0"/>
              </a:spcBef>
              <a:spcAft>
                <a:spcPts val="0"/>
              </a:spcAft>
              <a:buClrTx/>
              <a:buSzTx/>
              <a:buFontTx/>
              <a:buNone/>
              <a:tabLst/>
              <a:defRPr/>
            </a:pPr>
            <a:r>
              <a:rPr lang="en-US" sz="1600" i="1" dirty="0">
                <a:solidFill>
                  <a:schemeClr val="tx2"/>
                </a:solidFill>
                <a:latin typeface="Arial" panose="020B0604020202020204" pitchFamily="34" charset="0"/>
                <a:cs typeface="Arial" panose="020B0604020202020204" pitchFamily="34" charset="0"/>
              </a:rPr>
              <a:t>The 24x7 Customer Experience – The Next Chapter</a:t>
            </a:r>
          </a:p>
        </p:txBody>
      </p:sp>
      <p:sp>
        <p:nvSpPr>
          <p:cNvPr id="26" name="Content Placeholder 2"/>
          <p:cNvSpPr>
            <a:spLocks noGrp="1"/>
          </p:cNvSpPr>
          <p:nvPr>
            <p:ph sz="half" idx="1"/>
          </p:nvPr>
        </p:nvSpPr>
        <p:spPr>
          <a:xfrm>
            <a:off x="1371600" y="2678986"/>
            <a:ext cx="9864671" cy="1300219"/>
          </a:xfrm>
        </p:spPr>
        <p:txBody>
          <a:bodyPr>
            <a:noAutofit/>
          </a:bodyPr>
          <a:lstStyle/>
          <a:p>
            <a:pPr marL="0" indent="0">
              <a:lnSpc>
                <a:spcPct val="100000"/>
              </a:lnSpc>
              <a:spcBef>
                <a:spcPts val="0"/>
              </a:spcBef>
              <a:buNone/>
            </a:pPr>
            <a:r>
              <a:rPr lang="en-US" b="1" dirty="0">
                <a:solidFill>
                  <a:srgbClr val="1B365D"/>
                </a:solidFill>
                <a:latin typeface="Arial" panose="020B0604020202020204" pitchFamily="34" charset="0"/>
                <a:cs typeface="Arial" panose="020B0604020202020204" pitchFamily="34" charset="0"/>
              </a:rPr>
              <a:t>Healthcare Industry Research – </a:t>
            </a:r>
            <a:r>
              <a:rPr lang="en-US" b="1" i="1" dirty="0">
                <a:solidFill>
                  <a:srgbClr val="1B365D"/>
                </a:solidFill>
                <a:latin typeface="Arial" panose="020B0604020202020204" pitchFamily="34" charset="0"/>
                <a:cs typeface="Arial" panose="020B0604020202020204" pitchFamily="34" charset="0"/>
              </a:rPr>
              <a:t>NEW STUDY LAUNCHED IN MARCH 2021</a:t>
            </a:r>
            <a:endParaRPr lang="en-US" sz="800" b="1" i="1" dirty="0">
              <a:solidFill>
                <a:srgbClr val="1B365D"/>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600" i="1" dirty="0">
                <a:latin typeface="Arial" panose="020B0604020202020204" pitchFamily="34" charset="0"/>
                <a:cs typeface="Arial" panose="020B0604020202020204" pitchFamily="34" charset="0"/>
              </a:rPr>
              <a:t>Complimentary and confidential </a:t>
            </a:r>
            <a:endParaRPr lang="en-US" sz="18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800" b="1"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Address key trends, take advantage of best practices and deploy new commercial models</a:t>
            </a:r>
          </a:p>
          <a:p>
            <a:pPr>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Receive a benchmarking review and in-depth report of industry trends</a:t>
            </a:r>
          </a:p>
          <a:p>
            <a:pPr marL="0" indent="0">
              <a:lnSpc>
                <a:spcPct val="100000"/>
              </a:lnSpc>
              <a:spcBef>
                <a:spcPts val="0"/>
              </a:spcBef>
              <a:buNone/>
            </a:pPr>
            <a:endParaRPr lang="en-US" sz="1600"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8B90EEEF-C6B4-BC47-A004-8E4F45DF7793}"/>
              </a:ext>
            </a:extLst>
          </p:cNvPr>
          <p:cNvPicPr>
            <a:picLocks noChangeAspect="1"/>
          </p:cNvPicPr>
          <p:nvPr/>
        </p:nvPicPr>
        <p:blipFill>
          <a:blip r:embed="rId3"/>
          <a:stretch>
            <a:fillRect/>
          </a:stretch>
        </p:blipFill>
        <p:spPr>
          <a:xfrm>
            <a:off x="516015" y="2559228"/>
            <a:ext cx="914400" cy="914400"/>
          </a:xfrm>
          <a:prstGeom prst="rect">
            <a:avLst/>
          </a:prstGeom>
        </p:spPr>
      </p:pic>
      <p:cxnSp>
        <p:nvCxnSpPr>
          <p:cNvPr id="32" name="Straight Connector 31"/>
          <p:cNvCxnSpPr/>
          <p:nvPr/>
        </p:nvCxnSpPr>
        <p:spPr>
          <a:xfrm>
            <a:off x="761113" y="4145027"/>
            <a:ext cx="10254252" cy="0"/>
          </a:xfrm>
          <a:prstGeom prst="line">
            <a:avLst/>
          </a:prstGeom>
          <a:ln w="12700">
            <a:solidFill>
              <a:srgbClr val="F39E1E"/>
            </a:solidFill>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8613506" y="5103228"/>
            <a:ext cx="0" cy="1207275"/>
          </a:xfrm>
          <a:prstGeom prst="line">
            <a:avLst/>
          </a:prstGeom>
          <a:ln w="12700">
            <a:solidFill>
              <a:srgbClr val="747474"/>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F6AC5537-D308-144E-A7FE-0B9C948C0F80}"/>
              </a:ext>
            </a:extLst>
          </p:cNvPr>
          <p:cNvPicPr>
            <a:picLocks noChangeAspect="1"/>
          </p:cNvPicPr>
          <p:nvPr/>
        </p:nvPicPr>
        <p:blipFill>
          <a:blip r:embed="rId4"/>
          <a:stretch>
            <a:fillRect/>
          </a:stretch>
        </p:blipFill>
        <p:spPr>
          <a:xfrm>
            <a:off x="547547" y="906821"/>
            <a:ext cx="805155" cy="805155"/>
          </a:xfrm>
          <a:prstGeom prst="rect">
            <a:avLst/>
          </a:prstGeom>
        </p:spPr>
      </p:pic>
      <p:sp>
        <p:nvSpPr>
          <p:cNvPr id="25" name="Content Placeholder 2"/>
          <p:cNvSpPr>
            <a:spLocks noGrp="1"/>
          </p:cNvSpPr>
          <p:nvPr>
            <p:ph sz="half" idx="1"/>
          </p:nvPr>
        </p:nvSpPr>
        <p:spPr>
          <a:xfrm>
            <a:off x="1395579" y="5007905"/>
            <a:ext cx="3407817" cy="1733969"/>
          </a:xfrm>
        </p:spPr>
        <p:txBody>
          <a:bodyPr>
            <a:normAutofit/>
          </a:bodyPr>
          <a:lstStyle/>
          <a:p>
            <a:pPr marL="0" indent="0">
              <a:lnSpc>
                <a:spcPct val="100000"/>
              </a:lnSpc>
              <a:spcBef>
                <a:spcPts val="0"/>
              </a:spcBef>
              <a:buNone/>
            </a:pPr>
            <a:r>
              <a:rPr lang="en-US" sz="1600" dirty="0">
                <a:solidFill>
                  <a:schemeClr val="accent1"/>
                </a:solidFill>
                <a:latin typeface="Arial" panose="020B0604020202020204" pitchFamily="34" charset="0"/>
                <a:cs typeface="Arial" panose="020B0604020202020204" pitchFamily="34" charset="0"/>
              </a:rPr>
              <a:t>WOMEN IN REVENUE</a:t>
            </a: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Virtual Event Series</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600" dirty="0">
                <a:latin typeface="Arial" panose="020B0604020202020204" pitchFamily="34" charset="0"/>
                <a:cs typeface="Arial" panose="020B0604020202020204" pitchFamily="34" charset="0"/>
              </a:rPr>
              <a:t>Fortune 1000 women executives</a:t>
            </a:r>
          </a:p>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April 27-28, 2021</a:t>
            </a:r>
          </a:p>
        </p:txBody>
      </p:sp>
      <p:cxnSp>
        <p:nvCxnSpPr>
          <p:cNvPr id="29" name="Straight Connector 28"/>
          <p:cNvCxnSpPr/>
          <p:nvPr/>
        </p:nvCxnSpPr>
        <p:spPr>
          <a:xfrm>
            <a:off x="4733840" y="5103228"/>
            <a:ext cx="0" cy="1207275"/>
          </a:xfrm>
          <a:prstGeom prst="line">
            <a:avLst/>
          </a:prstGeom>
          <a:ln w="12700">
            <a:solidFill>
              <a:srgbClr val="74747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23014" y="1623257"/>
            <a:ext cx="0" cy="437326"/>
          </a:xfrm>
          <a:prstGeom prst="line">
            <a:avLst/>
          </a:prstGeom>
          <a:ln w="12700">
            <a:solidFill>
              <a:srgbClr val="74747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E5C43F5-9770-45C8-A1C1-DF92C1FDBD3F}"/>
              </a:ext>
            </a:extLst>
          </p:cNvPr>
          <p:cNvSpPr txBox="1"/>
          <p:nvPr/>
        </p:nvSpPr>
        <p:spPr>
          <a:xfrm>
            <a:off x="1421380" y="1798083"/>
            <a:ext cx="3669361" cy="446546"/>
          </a:xfrm>
          <a:prstGeom prst="rect">
            <a:avLst/>
          </a:prstGeom>
          <a:noFill/>
        </p:spPr>
        <p:txBody>
          <a:bodyPr wrap="square" rtlCol="0">
            <a:noAutofit/>
          </a:bodyPr>
          <a:lstStyle/>
          <a:p>
            <a:r>
              <a:rPr lang="en-US" sz="1200" dirty="0">
                <a:solidFill>
                  <a:schemeClr val="accent1"/>
                </a:solidFill>
                <a:latin typeface="Arial" panose="020B0604020202020204" pitchFamily="34" charset="0"/>
                <a:cs typeface="Arial" panose="020B0604020202020204" pitchFamily="34" charset="0"/>
              </a:rPr>
              <a:t>NAVIGATING THE CHANGING BUYER JOURNEY</a:t>
            </a:r>
          </a:p>
        </p:txBody>
      </p:sp>
      <p:sp>
        <p:nvSpPr>
          <p:cNvPr id="24" name="TextBox 23">
            <a:extLst>
              <a:ext uri="{FF2B5EF4-FFF2-40B4-BE49-F238E27FC236}">
                <a16:creationId xmlns:a16="http://schemas.microsoft.com/office/drawing/2014/main" id="{7F887B9F-7018-4D70-9F6A-3B8E69BBD4C3}"/>
              </a:ext>
            </a:extLst>
          </p:cNvPr>
          <p:cNvSpPr txBox="1"/>
          <p:nvPr/>
        </p:nvSpPr>
        <p:spPr>
          <a:xfrm>
            <a:off x="5482958" y="1580057"/>
            <a:ext cx="4407428" cy="692497"/>
          </a:xfrm>
          <a:prstGeom prst="rect">
            <a:avLst/>
          </a:prstGeom>
          <a:noFill/>
        </p:spPr>
        <p:txBody>
          <a:bodyPr wrap="square" rtlCol="0">
            <a:spAutoFit/>
          </a:bodyPr>
          <a:lstStyle/>
          <a:p>
            <a:pPr marL="0" marR="0" lvl="0" indent="0" algn="l" defTabSz="34448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365D"/>
                </a:solidFill>
                <a:effectLst/>
                <a:uLnTx/>
                <a:uFillTx/>
                <a:latin typeface="Arial" panose="020B0604020202020204" pitchFamily="34" charset="0"/>
                <a:ea typeface="+mn-ea"/>
                <a:cs typeface="Arial" panose="020B0604020202020204" pitchFamily="34" charset="0"/>
              </a:rPr>
              <a:t>June 9th</a:t>
            </a:r>
          </a:p>
          <a:p>
            <a:pPr marL="0" marR="0" lvl="0" indent="0" algn="l" defTabSz="34448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76BD"/>
                </a:solidFill>
                <a:effectLst/>
                <a:uLnTx/>
                <a:uFillTx/>
                <a:latin typeface="Arial" panose="020B0604020202020204" pitchFamily="34" charset="0"/>
                <a:ea typeface="+mn-ea"/>
                <a:cs typeface="Arial" panose="020B0604020202020204" pitchFamily="34" charset="0"/>
              </a:rPr>
              <a:t>COMMERCIAL OPERATIONS</a:t>
            </a:r>
          </a:p>
          <a:p>
            <a:pPr defTabSz="344488">
              <a:defRPr/>
            </a:pPr>
            <a:r>
              <a:rPr lang="en-US" sz="1100" dirty="0">
                <a:solidFill>
                  <a:srgbClr val="1B365D"/>
                </a:solidFill>
                <a:latin typeface="Arial" panose="020B0604020202020204" pitchFamily="34" charset="0"/>
                <a:cs typeface="Arial" panose="020B0604020202020204" pitchFamily="34" charset="0"/>
              </a:rPr>
              <a:t>*Part of the Operations Forum</a:t>
            </a:r>
            <a:endParaRPr kumimoji="0" lang="en-US" sz="1600" b="0" i="0" u="none" strike="noStrike" kern="1200" cap="none" spc="0" normalizeH="0" baseline="0" noProof="0" dirty="0">
              <a:ln>
                <a:noFill/>
              </a:ln>
              <a:solidFill>
                <a:srgbClr val="0076BD"/>
              </a:solidFill>
              <a:effectLst/>
              <a:uLnTx/>
              <a:uFillTx/>
              <a:latin typeface="Arial" panose="020B0604020202020204" pitchFamily="34" charset="0"/>
              <a:ea typeface="+mn-ea"/>
              <a:cs typeface="Arial" panose="020B0604020202020204" pitchFamily="34" charset="0"/>
            </a:endParaRPr>
          </a:p>
        </p:txBody>
      </p:sp>
      <p:sp>
        <p:nvSpPr>
          <p:cNvPr id="30" name="Title 1">
            <a:extLst>
              <a:ext uri="{FF2B5EF4-FFF2-40B4-BE49-F238E27FC236}">
                <a16:creationId xmlns:a16="http://schemas.microsoft.com/office/drawing/2014/main" id="{2A974A33-DEA8-432C-B5E5-9C7F86E0ACAE}"/>
              </a:ext>
            </a:extLst>
          </p:cNvPr>
          <p:cNvSpPr txBox="1">
            <a:spLocks/>
          </p:cNvSpPr>
          <p:nvPr/>
        </p:nvSpPr>
        <p:spPr>
          <a:xfrm>
            <a:off x="561319" y="49125"/>
            <a:ext cx="10967086" cy="671920"/>
          </a:xfrm>
          <a:prstGeom prst="rect">
            <a:avLst/>
          </a:prstGeom>
        </p:spPr>
        <p:txBody>
          <a:bodyPr vert="horz" lIns="121899" tIns="60949" rIns="121899" bIns="60949" rtlCol="0" anchor="t">
            <a:noAutofit/>
          </a:bodyPr>
          <a:lstStyle>
            <a:lvl1pPr algn="l" defTabSz="1218987" rtl="0" eaLnBrk="1" latinLnBrk="0" hangingPunct="1">
              <a:spcBef>
                <a:spcPct val="0"/>
              </a:spcBef>
              <a:buNone/>
              <a:defRPr sz="3200" b="1" kern="1200" baseline="0">
                <a:solidFill>
                  <a:schemeClr val="tx2"/>
                </a:solidFill>
                <a:latin typeface="+mj-lt"/>
                <a:ea typeface="+mj-ea"/>
                <a:cs typeface="+mj-cs"/>
              </a:defRPr>
            </a:lvl1pPr>
          </a:lstStyle>
          <a:p>
            <a:r>
              <a:rPr lang="en-US" dirty="0">
                <a:solidFill>
                  <a:srgbClr val="454545"/>
                </a:solidFill>
                <a:latin typeface="+mn-lt"/>
              </a:rPr>
              <a:t>2021 Leadership Series</a:t>
            </a:r>
          </a:p>
        </p:txBody>
      </p:sp>
    </p:spTree>
    <p:extLst>
      <p:ext uri="{BB962C8B-B14F-4D97-AF65-F5344CB8AC3E}">
        <p14:creationId xmlns:p14="http://schemas.microsoft.com/office/powerpoint/2010/main" val="175303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66DC59D0-3172-8344-99F4-C6B39F5F4A66}"/>
              </a:ext>
            </a:extLst>
          </p:cNvPr>
          <p:cNvCxnSpPr>
            <a:cxnSpLocks/>
          </p:cNvCxnSpPr>
          <p:nvPr/>
        </p:nvCxnSpPr>
        <p:spPr>
          <a:xfrm>
            <a:off x="8142723" y="1528404"/>
            <a:ext cx="0" cy="411878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2457104" y="221642"/>
            <a:ext cx="9005151" cy="671337"/>
          </a:xfrm>
        </p:spPr>
        <p:txBody>
          <a:bodyPr anchor="t">
            <a:normAutofit fontScale="90000"/>
          </a:bodyPr>
          <a:lstStyle/>
          <a:p>
            <a:r>
              <a:rPr lang="en-US" sz="1600" spc="100" dirty="0">
                <a:latin typeface="Arial" panose="020B0604020202020204" pitchFamily="34" charset="0"/>
                <a:cs typeface="Arial" panose="020B0604020202020204" pitchFamily="34" charset="0"/>
              </a:rPr>
              <a:t>THE 2021 LEADERSHIP SERIES</a:t>
            </a:r>
            <a:br>
              <a:rPr lang="en-US" sz="1799" dirty="0">
                <a:latin typeface="Arial" panose="020B0604020202020204" pitchFamily="34" charset="0"/>
                <a:cs typeface="Arial" panose="020B0604020202020204" pitchFamily="34" charset="0"/>
              </a:rPr>
            </a:br>
            <a:r>
              <a:rPr lang="en-US" sz="2299" b="0" dirty="0">
                <a:latin typeface="Arial" panose="020B0604020202020204" pitchFamily="34" charset="0"/>
                <a:cs typeface="Arial" panose="020B0604020202020204" pitchFamily="34" charset="0"/>
              </a:rPr>
              <a:t>Produced exclusively for </a:t>
            </a:r>
            <a:r>
              <a:rPr lang="en-US" sz="2299" dirty="0">
                <a:latin typeface="Arial" panose="020B0604020202020204" pitchFamily="34" charset="0"/>
                <a:cs typeface="Arial" panose="020B0604020202020204" pitchFamily="34" charset="0"/>
              </a:rPr>
              <a:t>revenue-focused executives</a:t>
            </a:r>
          </a:p>
        </p:txBody>
      </p:sp>
      <p:grpSp>
        <p:nvGrpSpPr>
          <p:cNvPr id="6" name="Group 5"/>
          <p:cNvGrpSpPr/>
          <p:nvPr/>
        </p:nvGrpSpPr>
        <p:grpSpPr>
          <a:xfrm>
            <a:off x="8271635" y="1700303"/>
            <a:ext cx="3772129" cy="946167"/>
            <a:chOff x="7504586" y="1375921"/>
            <a:chExt cx="3773112" cy="946413"/>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4586" y="1457057"/>
              <a:ext cx="614402" cy="614402"/>
            </a:xfrm>
            <a:prstGeom prst="rect">
              <a:avLst/>
            </a:prstGeom>
          </p:spPr>
        </p:pic>
        <p:sp>
          <p:nvSpPr>
            <p:cNvPr id="23" name="TextBox 22"/>
            <p:cNvSpPr txBox="1"/>
            <p:nvPr/>
          </p:nvSpPr>
          <p:spPr>
            <a:xfrm>
              <a:off x="8183158" y="1375921"/>
              <a:ext cx="3094540" cy="946413"/>
            </a:xfrm>
            <a:prstGeom prst="rect">
              <a:avLst/>
            </a:prstGeom>
            <a:noFill/>
          </p:spPr>
          <p:txBody>
            <a:bodyPr wrap="square" rtlCol="0">
              <a:spAutoFit/>
            </a:bodyPr>
            <a:lstStyle/>
            <a:p>
              <a:r>
                <a:rPr lang="en-US" sz="1350" b="1" spc="100" dirty="0">
                  <a:solidFill>
                    <a:srgbClr val="454545"/>
                  </a:solidFill>
                  <a:latin typeface="Arial" panose="020B0604020202020204" pitchFamily="34" charset="0"/>
                  <a:cs typeface="Arial" panose="020B0604020202020204" pitchFamily="34" charset="0"/>
                </a:rPr>
                <a:t>SUMMITS</a:t>
              </a:r>
            </a:p>
            <a:p>
              <a:r>
                <a:rPr lang="en-US" sz="1050" dirty="0">
                  <a:solidFill>
                    <a:srgbClr val="454545"/>
                  </a:solidFill>
                  <a:latin typeface="Arial" panose="020B0604020202020204" pitchFamily="34" charset="0"/>
                  <a:cs typeface="Arial" panose="020B0604020202020204" pitchFamily="34" charset="0"/>
                </a:rPr>
                <a:t>Customized, half-day sessions designed for 10-12 senior leaders across specific, contemporary issues and key topics in an intimate roundtable setting. Invitation only.</a:t>
              </a:r>
            </a:p>
          </p:txBody>
        </p:sp>
      </p:grpSp>
      <p:grpSp>
        <p:nvGrpSpPr>
          <p:cNvPr id="8" name="Group 7"/>
          <p:cNvGrpSpPr/>
          <p:nvPr/>
        </p:nvGrpSpPr>
        <p:grpSpPr>
          <a:xfrm>
            <a:off x="8271635" y="3026150"/>
            <a:ext cx="3655655" cy="946167"/>
            <a:chOff x="7504586" y="3512392"/>
            <a:chExt cx="3656607" cy="946413"/>
          </a:xfrm>
        </p:grpSpPr>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4586" y="3586667"/>
              <a:ext cx="614402" cy="614402"/>
            </a:xfrm>
            <a:prstGeom prst="rect">
              <a:avLst/>
            </a:prstGeom>
          </p:spPr>
        </p:pic>
        <p:sp>
          <p:nvSpPr>
            <p:cNvPr id="25" name="TextBox 24"/>
            <p:cNvSpPr txBox="1"/>
            <p:nvPr/>
          </p:nvSpPr>
          <p:spPr>
            <a:xfrm>
              <a:off x="8183157" y="3512392"/>
              <a:ext cx="2978036" cy="946413"/>
            </a:xfrm>
            <a:prstGeom prst="rect">
              <a:avLst/>
            </a:prstGeom>
            <a:noFill/>
          </p:spPr>
          <p:txBody>
            <a:bodyPr wrap="square" rtlCol="0">
              <a:spAutoFit/>
            </a:bodyPr>
            <a:lstStyle/>
            <a:p>
              <a:r>
                <a:rPr lang="en-US" sz="1350" b="1" spc="100" dirty="0">
                  <a:solidFill>
                    <a:srgbClr val="454545"/>
                  </a:solidFill>
                  <a:latin typeface="Arial" panose="020B0604020202020204" pitchFamily="34" charset="0"/>
                  <a:cs typeface="Arial" panose="020B0604020202020204" pitchFamily="34" charset="0"/>
                </a:rPr>
                <a:t>ROUNDTABLES</a:t>
              </a:r>
            </a:p>
            <a:p>
              <a:r>
                <a:rPr lang="en-US" sz="1050" dirty="0">
                  <a:solidFill>
                    <a:srgbClr val="454545"/>
                  </a:solidFill>
                  <a:latin typeface="Arial" panose="020B0604020202020204" pitchFamily="34" charset="0"/>
                  <a:cs typeface="Arial" panose="020B0604020202020204" pitchFamily="34" charset="0"/>
                </a:rPr>
                <a:t>Cross-sector and industry-specific discussions for senior revenue, sales and commercial operations leaders. Held in person and via conference calls.</a:t>
              </a:r>
              <a:endParaRPr lang="en-US" sz="1050" i="1" dirty="0">
                <a:solidFill>
                  <a:srgbClr val="454545"/>
                </a:solidFill>
                <a:latin typeface="Arial" panose="020B0604020202020204" pitchFamily="34" charset="0"/>
                <a:cs typeface="Arial" panose="020B0604020202020204" pitchFamily="34" charset="0"/>
              </a:endParaRPr>
            </a:p>
          </p:txBody>
        </p:sp>
      </p:grpSp>
      <p:grpSp>
        <p:nvGrpSpPr>
          <p:cNvPr id="9" name="Group 8"/>
          <p:cNvGrpSpPr/>
          <p:nvPr/>
        </p:nvGrpSpPr>
        <p:grpSpPr>
          <a:xfrm>
            <a:off x="8271635" y="4575420"/>
            <a:ext cx="3227584" cy="813360"/>
            <a:chOff x="7504586" y="4600315"/>
            <a:chExt cx="3228425" cy="813572"/>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4586" y="4600315"/>
              <a:ext cx="614402" cy="614402"/>
            </a:xfrm>
            <a:prstGeom prst="rect">
              <a:avLst/>
            </a:prstGeom>
          </p:spPr>
        </p:pic>
        <p:sp>
          <p:nvSpPr>
            <p:cNvPr id="26" name="TextBox 25"/>
            <p:cNvSpPr txBox="1"/>
            <p:nvPr/>
          </p:nvSpPr>
          <p:spPr>
            <a:xfrm>
              <a:off x="8183157" y="4629057"/>
              <a:ext cx="2549854" cy="784830"/>
            </a:xfrm>
            <a:prstGeom prst="rect">
              <a:avLst/>
            </a:prstGeom>
            <a:noFill/>
          </p:spPr>
          <p:txBody>
            <a:bodyPr wrap="square" rtlCol="0">
              <a:spAutoFit/>
            </a:bodyPr>
            <a:lstStyle/>
            <a:p>
              <a:r>
                <a:rPr lang="en-US" sz="1350" b="1" spc="100" dirty="0">
                  <a:solidFill>
                    <a:srgbClr val="454545"/>
                  </a:solidFill>
                  <a:latin typeface="Arial" panose="020B0604020202020204" pitchFamily="34" charset="0"/>
                  <a:cs typeface="Arial" panose="020B0604020202020204" pitchFamily="34" charset="0"/>
                </a:rPr>
                <a:t>WEBINARS &amp; PODCASTS</a:t>
              </a:r>
            </a:p>
            <a:p>
              <a:r>
                <a:rPr lang="en-US" sz="1050" dirty="0">
                  <a:solidFill>
                    <a:srgbClr val="454545"/>
                  </a:solidFill>
                  <a:latin typeface="Arial" panose="020B0604020202020204" pitchFamily="34" charset="0"/>
                  <a:cs typeface="Arial" panose="020B0604020202020204" pitchFamily="34" charset="0"/>
                </a:rPr>
                <a:t>Virtual events covering top revenue, sales and customer-centric topics for today’s growth leader.</a:t>
              </a:r>
            </a:p>
          </p:txBody>
        </p:sp>
      </p:grpSp>
      <p:grpSp>
        <p:nvGrpSpPr>
          <p:cNvPr id="4" name="Group 3"/>
          <p:cNvGrpSpPr/>
          <p:nvPr/>
        </p:nvGrpSpPr>
        <p:grpSpPr>
          <a:xfrm>
            <a:off x="851167" y="6086234"/>
            <a:ext cx="7826307" cy="292312"/>
            <a:chOff x="696818" y="6179713"/>
            <a:chExt cx="7828346" cy="292388"/>
          </a:xfrm>
        </p:grpSpPr>
        <p:sp>
          <p:nvSpPr>
            <p:cNvPr id="33" name="TextBox 32"/>
            <p:cNvSpPr txBox="1"/>
            <p:nvPr/>
          </p:nvSpPr>
          <p:spPr>
            <a:xfrm>
              <a:off x="744123" y="6179713"/>
              <a:ext cx="7781041" cy="292388"/>
            </a:xfrm>
            <a:prstGeom prst="rect">
              <a:avLst/>
            </a:prstGeom>
            <a:noFill/>
          </p:spPr>
          <p:txBody>
            <a:bodyPr wrap="square" rtlCol="0">
              <a:spAutoFit/>
            </a:bodyPr>
            <a:lstStyle/>
            <a:p>
              <a:r>
                <a:rPr lang="en-US" sz="1300" b="1" dirty="0">
                  <a:solidFill>
                    <a:srgbClr val="454545"/>
                  </a:solidFill>
                  <a:latin typeface="Arial" panose="020B0604020202020204" pitchFamily="34" charset="0"/>
                  <a:cs typeface="Arial" panose="020B0604020202020204" pitchFamily="34" charset="0"/>
                </a:rPr>
                <a:t>Registration Details:  </a:t>
              </a:r>
              <a:r>
                <a:rPr lang="en-US" sz="1200" b="1" dirty="0">
                  <a:solidFill>
                    <a:srgbClr val="454545"/>
                  </a:solidFill>
                  <a:latin typeface="Arial" panose="020B0604020202020204" pitchFamily="34" charset="0"/>
                  <a:cs typeface="Arial" panose="020B0604020202020204" pitchFamily="34" charset="0"/>
                </a:rPr>
                <a:t>Contact Annie Orchen  </a:t>
              </a:r>
              <a:r>
                <a:rPr lang="en-US" sz="1200" dirty="0">
                  <a:solidFill>
                    <a:srgbClr val="454545"/>
                  </a:solidFill>
                  <a:latin typeface="Arial" panose="020B0604020202020204" pitchFamily="34" charset="0"/>
                  <a:cs typeface="Arial" panose="020B0604020202020204" pitchFamily="34" charset="0"/>
                </a:rPr>
                <a:t>312.429.9745 | aorchen@alexandergroup.com</a:t>
              </a:r>
            </a:p>
          </p:txBody>
        </p:sp>
        <p:cxnSp>
          <p:nvCxnSpPr>
            <p:cNvPr id="40" name="Straight Connector 39"/>
            <p:cNvCxnSpPr/>
            <p:nvPr/>
          </p:nvCxnSpPr>
          <p:spPr>
            <a:xfrm>
              <a:off x="696818" y="6203912"/>
              <a:ext cx="0" cy="228600"/>
            </a:xfrm>
            <a:prstGeom prst="line">
              <a:avLst/>
            </a:prstGeom>
            <a:ln w="41275">
              <a:solidFill>
                <a:srgbClr val="F39E1E"/>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21375FD2-0260-E340-B160-A868274ABDCA}"/>
              </a:ext>
            </a:extLst>
          </p:cNvPr>
          <p:cNvSpPr/>
          <p:nvPr/>
        </p:nvSpPr>
        <p:spPr>
          <a:xfrm>
            <a:off x="0" y="894"/>
            <a:ext cx="12185651" cy="36566"/>
          </a:xfrm>
          <a:prstGeom prst="rect">
            <a:avLst/>
          </a:prstGeom>
          <a:solidFill>
            <a:srgbClr val="0182C8"/>
          </a:solidFill>
          <a:ln>
            <a:noFill/>
          </a:ln>
          <a:effectLst/>
        </p:spPr>
        <p:style>
          <a:lnRef idx="1">
            <a:schemeClr val="accent1"/>
          </a:lnRef>
          <a:fillRef idx="3">
            <a:schemeClr val="accent1"/>
          </a:fillRef>
          <a:effectRef idx="2">
            <a:schemeClr val="accent1"/>
          </a:effectRef>
          <a:fontRef idx="minor">
            <a:schemeClr val="lt1"/>
          </a:fontRef>
        </p:style>
        <p:txBody>
          <a:bodyPr lIns="121867" tIns="60933" rIns="121867" bIns="60933" rtlCol="0" anchor="ctr"/>
          <a:lstStyle/>
          <a:p>
            <a:pPr algn="ctr"/>
            <a:endParaRPr lang="en-US" sz="2399" dirty="0"/>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0604" y="6096417"/>
            <a:ext cx="2241489" cy="424348"/>
          </a:xfrm>
          <a:prstGeom prst="rect">
            <a:avLst/>
          </a:prstGeom>
        </p:spPr>
      </p:pic>
      <p:pic>
        <p:nvPicPr>
          <p:cNvPr id="38" name="Picture 3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1125" y="100465"/>
            <a:ext cx="1996363" cy="999140"/>
          </a:xfrm>
          <a:prstGeom prst="rect">
            <a:avLst/>
          </a:prstGeom>
        </p:spPr>
      </p:pic>
      <p:grpSp>
        <p:nvGrpSpPr>
          <p:cNvPr id="7" name="Group 6"/>
          <p:cNvGrpSpPr/>
          <p:nvPr/>
        </p:nvGrpSpPr>
        <p:grpSpPr>
          <a:xfrm>
            <a:off x="2803375" y="2979876"/>
            <a:ext cx="5240482" cy="1108705"/>
            <a:chOff x="759374" y="2372396"/>
            <a:chExt cx="5241847" cy="1108994"/>
          </a:xfrm>
        </p:grpSpPr>
        <p:sp>
          <p:nvSpPr>
            <p:cNvPr id="43" name="TextBox 42"/>
            <p:cNvSpPr txBox="1"/>
            <p:nvPr/>
          </p:nvSpPr>
          <p:spPr>
            <a:xfrm>
              <a:off x="759374" y="2835059"/>
              <a:ext cx="5241847" cy="646331"/>
            </a:xfrm>
            <a:prstGeom prst="rect">
              <a:avLst/>
            </a:prstGeom>
            <a:noFill/>
          </p:spPr>
          <p:txBody>
            <a:bodyPr wrap="square" rtlCol="0">
              <a:spAutoFit/>
            </a:bodyPr>
            <a:lstStyle/>
            <a:p>
              <a:r>
                <a:rPr lang="en-US" sz="1200" dirty="0">
                  <a:solidFill>
                    <a:srgbClr val="454545"/>
                  </a:solidFill>
                  <a:cs typeface="Arial" panose="020B0604020202020204" pitchFamily="34" charset="0"/>
                </a:rPr>
                <a:t>Join hundreds of cross-industry revenue, sales and commercial operations leaders and strengthen your organizational transparency, data-empowered decision-making and mission-critical process advancements.</a:t>
              </a:r>
            </a:p>
          </p:txBody>
        </p:sp>
        <p:sp>
          <p:nvSpPr>
            <p:cNvPr id="44" name="TextBox 43"/>
            <p:cNvSpPr txBox="1"/>
            <p:nvPr/>
          </p:nvSpPr>
          <p:spPr>
            <a:xfrm>
              <a:off x="759374" y="2372396"/>
              <a:ext cx="2345499" cy="523220"/>
            </a:xfrm>
            <a:prstGeom prst="rect">
              <a:avLst/>
            </a:prstGeom>
            <a:noFill/>
          </p:spPr>
          <p:txBody>
            <a:bodyPr wrap="square" rtlCol="0">
              <a:spAutoFit/>
            </a:bodyPr>
            <a:lstStyle/>
            <a:p>
              <a:r>
                <a:rPr lang="en-US" sz="1600" b="1" dirty="0">
                  <a:solidFill>
                    <a:srgbClr val="4F8230"/>
                  </a:solidFill>
                  <a:latin typeface="Arial" panose="020B0604020202020204" pitchFamily="34" charset="0"/>
                  <a:cs typeface="Arial" panose="020B0604020202020204" pitchFamily="34" charset="0"/>
                </a:rPr>
                <a:t>OPERATIONS FORUM</a:t>
              </a:r>
            </a:p>
            <a:p>
              <a:r>
                <a:rPr lang="en-US" sz="1200" dirty="0">
                  <a:solidFill>
                    <a:srgbClr val="4F8230"/>
                  </a:solidFill>
                  <a:latin typeface="Arial" panose="020B0604020202020204" pitchFamily="34" charset="0"/>
                  <a:cs typeface="Arial" panose="020B0604020202020204" pitchFamily="34" charset="0"/>
                </a:rPr>
                <a:t>June 8-9  |  3-D Virtual Event</a:t>
              </a:r>
            </a:p>
          </p:txBody>
        </p:sp>
      </p:grpSp>
      <p:grpSp>
        <p:nvGrpSpPr>
          <p:cNvPr id="13" name="Group 12"/>
          <p:cNvGrpSpPr/>
          <p:nvPr/>
        </p:nvGrpSpPr>
        <p:grpSpPr>
          <a:xfrm>
            <a:off x="2803374" y="1528405"/>
            <a:ext cx="5094722" cy="1109316"/>
            <a:chOff x="743810" y="1187251"/>
            <a:chExt cx="5096049" cy="1109605"/>
          </a:xfrm>
        </p:grpSpPr>
        <p:sp>
          <p:nvSpPr>
            <p:cNvPr id="45" name="TextBox 44"/>
            <p:cNvSpPr txBox="1"/>
            <p:nvPr/>
          </p:nvSpPr>
          <p:spPr>
            <a:xfrm>
              <a:off x="751092" y="1650525"/>
              <a:ext cx="5088767" cy="646331"/>
            </a:xfrm>
            <a:prstGeom prst="rect">
              <a:avLst/>
            </a:prstGeom>
            <a:noFill/>
          </p:spPr>
          <p:txBody>
            <a:bodyPr wrap="square" rtlCol="0">
              <a:spAutoFit/>
            </a:bodyPr>
            <a:lstStyle/>
            <a:p>
              <a:r>
                <a:rPr lang="en-US" sz="1200" dirty="0">
                  <a:solidFill>
                    <a:srgbClr val="454545"/>
                  </a:solidFill>
                  <a:cs typeface="Arial" panose="020B0604020202020204" pitchFamily="34" charset="0"/>
                </a:rPr>
                <a:t>2-Day exploration of the top-of-mind challenges and drivers for women executives across revenue growth, business/industry leadership and next generation of female management mentoring.</a:t>
              </a:r>
            </a:p>
          </p:txBody>
        </p:sp>
        <p:sp>
          <p:nvSpPr>
            <p:cNvPr id="46" name="TextBox 45"/>
            <p:cNvSpPr txBox="1"/>
            <p:nvPr/>
          </p:nvSpPr>
          <p:spPr>
            <a:xfrm>
              <a:off x="743810" y="1187251"/>
              <a:ext cx="4311799" cy="523220"/>
            </a:xfrm>
            <a:prstGeom prst="rect">
              <a:avLst/>
            </a:prstGeom>
            <a:noFill/>
          </p:spPr>
          <p:txBody>
            <a:bodyPr wrap="square" rtlCol="0">
              <a:spAutoFit/>
            </a:bodyPr>
            <a:lstStyle/>
            <a:p>
              <a:r>
                <a:rPr lang="en-US" sz="1600" b="1" dirty="0">
                  <a:solidFill>
                    <a:srgbClr val="339AD1"/>
                  </a:solidFill>
                  <a:latin typeface="Arial" panose="020B0604020202020204" pitchFamily="34" charset="0"/>
                  <a:cs typeface="Arial" panose="020B0604020202020204" pitchFamily="34" charset="0"/>
                </a:rPr>
                <a:t>WOMEN REVENUE LEADERS FORUM</a:t>
              </a:r>
              <a:endParaRPr lang="en-US" sz="1600" dirty="0">
                <a:solidFill>
                  <a:srgbClr val="339AD1"/>
                </a:solidFill>
                <a:latin typeface="Arial" panose="020B0604020202020204" pitchFamily="34" charset="0"/>
                <a:cs typeface="Arial" panose="020B0604020202020204" pitchFamily="34" charset="0"/>
              </a:endParaRPr>
            </a:p>
            <a:p>
              <a:r>
                <a:rPr lang="en-US" sz="1200" dirty="0">
                  <a:solidFill>
                    <a:srgbClr val="339AD1"/>
                  </a:solidFill>
                  <a:latin typeface="Arial" panose="020B0604020202020204" pitchFamily="34" charset="0"/>
                  <a:cs typeface="Arial" panose="020B0604020202020204" pitchFamily="34" charset="0"/>
                </a:rPr>
                <a:t>April 27-28  |  3-D Virtual Event</a:t>
              </a:r>
            </a:p>
          </p:txBody>
        </p:sp>
      </p:grpSp>
      <p:grpSp>
        <p:nvGrpSpPr>
          <p:cNvPr id="5" name="Group 4"/>
          <p:cNvGrpSpPr/>
          <p:nvPr/>
        </p:nvGrpSpPr>
        <p:grpSpPr>
          <a:xfrm>
            <a:off x="2803374" y="4430737"/>
            <a:ext cx="5094721" cy="1418116"/>
            <a:chOff x="743812" y="4287563"/>
            <a:chExt cx="5096048" cy="1418485"/>
          </a:xfrm>
        </p:grpSpPr>
        <p:sp>
          <p:nvSpPr>
            <p:cNvPr id="48" name="TextBox 47"/>
            <p:cNvSpPr txBox="1"/>
            <p:nvPr/>
          </p:nvSpPr>
          <p:spPr>
            <a:xfrm>
              <a:off x="743812" y="4767329"/>
              <a:ext cx="5096048" cy="938719"/>
            </a:xfrm>
            <a:prstGeom prst="rect">
              <a:avLst/>
            </a:prstGeom>
            <a:noFill/>
          </p:spPr>
          <p:txBody>
            <a:bodyPr wrap="square" rtlCol="0">
              <a:spAutoFit/>
            </a:bodyPr>
            <a:lstStyle/>
            <a:p>
              <a:r>
                <a:rPr lang="en-US" sz="1100" dirty="0">
                  <a:solidFill>
                    <a:srgbClr val="454545"/>
                  </a:solidFill>
                  <a:cs typeface="Arial" panose="020B0604020202020204" pitchFamily="34" charset="0"/>
                </a:rPr>
                <a:t>The #1 Fortune 2000 revenue, sales &amp; marketing, ops &amp; customer success leadership event of the year! Add it to your growth arsenal for 2022 and reap the powerful benefits of intel </a:t>
              </a:r>
              <a:r>
                <a:rPr lang="en-US" sz="1100" i="1" dirty="0">
                  <a:solidFill>
                    <a:srgbClr val="454545"/>
                  </a:solidFill>
                  <a:cs typeface="Arial" panose="020B0604020202020204" pitchFamily="34" charset="0"/>
                </a:rPr>
                <a:t>(what worked, what didn’t and what’s planned),</a:t>
              </a:r>
              <a:r>
                <a:rPr lang="en-US" sz="1100" dirty="0">
                  <a:solidFill>
                    <a:srgbClr val="454545"/>
                  </a:solidFill>
                  <a:cs typeface="Arial" panose="020B0604020202020204" pitchFamily="34" charset="0"/>
                </a:rPr>
                <a:t> 1:1 executive connections, and actionable ideas/solutions to incorporate into next year’s growth plan! </a:t>
              </a:r>
            </a:p>
          </p:txBody>
        </p:sp>
        <p:sp>
          <p:nvSpPr>
            <p:cNvPr id="49" name="TextBox 48"/>
            <p:cNvSpPr txBox="1"/>
            <p:nvPr/>
          </p:nvSpPr>
          <p:spPr>
            <a:xfrm>
              <a:off x="759374" y="4287563"/>
              <a:ext cx="3811061" cy="523220"/>
            </a:xfrm>
            <a:prstGeom prst="rect">
              <a:avLst/>
            </a:prstGeom>
            <a:noFill/>
          </p:spPr>
          <p:txBody>
            <a:bodyPr wrap="square" rtlCol="0">
              <a:spAutoFit/>
            </a:bodyPr>
            <a:lstStyle/>
            <a:p>
              <a:r>
                <a:rPr lang="en-US" sz="1600" b="1" dirty="0">
                  <a:solidFill>
                    <a:srgbClr val="2C326F"/>
                  </a:solidFill>
                  <a:latin typeface="Arial" panose="020B0604020202020204" pitchFamily="34" charset="0"/>
                  <a:cs typeface="Arial" panose="020B0604020202020204" pitchFamily="34" charset="0"/>
                </a:rPr>
                <a:t>EXECUTIVE FORUM</a:t>
              </a:r>
              <a:endParaRPr lang="en-US" sz="1600" dirty="0">
                <a:solidFill>
                  <a:srgbClr val="2C326F"/>
                </a:solidFill>
                <a:latin typeface="Arial" panose="020B0604020202020204" pitchFamily="34" charset="0"/>
                <a:cs typeface="Arial" panose="020B0604020202020204" pitchFamily="34" charset="0"/>
              </a:endParaRPr>
            </a:p>
            <a:p>
              <a:r>
                <a:rPr lang="en-US" sz="1200" dirty="0">
                  <a:solidFill>
                    <a:srgbClr val="2C326F"/>
                  </a:solidFill>
                  <a:latin typeface="Arial" panose="020B0604020202020204" pitchFamily="34" charset="0"/>
                  <a:cs typeface="Arial" panose="020B0604020202020204" pitchFamily="34" charset="0"/>
                </a:rPr>
                <a:t>Nov 17-19  |  Hybrid (In-Person &amp; Partial Streaming)</a:t>
              </a:r>
            </a:p>
          </p:txBody>
        </p:sp>
      </p:gr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357" y="3059921"/>
            <a:ext cx="2088150" cy="1088662"/>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357" y="4519280"/>
            <a:ext cx="2088150" cy="1088661"/>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987C7E67-8103-4E9D-8605-E07710C99E91}"/>
              </a:ext>
            </a:extLst>
          </p:cNvPr>
          <p:cNvPicPr>
            <a:picLocks noChangeAspect="1"/>
          </p:cNvPicPr>
          <p:nvPr/>
        </p:nvPicPr>
        <p:blipFill>
          <a:blip r:embed="rId10"/>
          <a:stretch>
            <a:fillRect/>
          </a:stretch>
        </p:blipFill>
        <p:spPr>
          <a:xfrm>
            <a:off x="616357" y="1629366"/>
            <a:ext cx="2090375" cy="1088039"/>
          </a:xfrm>
          <a:prstGeom prst="rect">
            <a:avLst/>
          </a:prstGeom>
        </p:spPr>
      </p:pic>
    </p:spTree>
    <p:extLst>
      <p:ext uri="{BB962C8B-B14F-4D97-AF65-F5344CB8AC3E}">
        <p14:creationId xmlns:p14="http://schemas.microsoft.com/office/powerpoint/2010/main" val="253991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8658E-BAC0-48AE-99EF-F1A9D89DEA42}"/>
              </a:ext>
            </a:extLst>
          </p:cNvPr>
          <p:cNvSpPr>
            <a:spLocks noGrp="1"/>
          </p:cNvSpPr>
          <p:nvPr>
            <p:ph type="body" sz="quarter" idx="10"/>
          </p:nvPr>
        </p:nvSpPr>
        <p:spPr/>
        <p:txBody>
          <a:bodyPr>
            <a:normAutofit lnSpcReduction="10000"/>
          </a:bodyPr>
          <a:lstStyle/>
          <a:p>
            <a:r>
              <a:rPr lang="en-US" dirty="0"/>
              <a:t>2021 Healthcare Study Introduction</a:t>
            </a:r>
          </a:p>
        </p:txBody>
      </p:sp>
    </p:spTree>
    <p:extLst>
      <p:ext uri="{BB962C8B-B14F-4D97-AF65-F5344CB8AC3E}">
        <p14:creationId xmlns:p14="http://schemas.microsoft.com/office/powerpoint/2010/main" val="394080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6804" y="1060068"/>
            <a:ext cx="8890000" cy="957532"/>
          </a:xfrm>
          <a:prstGeom prst="rect">
            <a:avLst/>
          </a:prstGeom>
          <a:noFill/>
        </p:spPr>
        <p:txBody>
          <a:bodyPr wrap="square" rtlCol="0" anchor="ctr">
            <a:noAutofit/>
          </a:bodyPr>
          <a:lstStyle/>
          <a:p>
            <a:r>
              <a:rPr lang="en-US" sz="1600" dirty="0">
                <a:solidFill>
                  <a:srgbClr val="454545"/>
                </a:solidFill>
                <a:latin typeface="Arial" panose="020B0604020202020204" pitchFamily="34" charset="0"/>
                <a:cs typeface="Arial" panose="020B0604020202020204" pitchFamily="34" charset="0"/>
              </a:rPr>
              <a:t>Alexander Group </a:t>
            </a:r>
            <a:r>
              <a:rPr lang="en-US" sz="1600" b="1" dirty="0">
                <a:solidFill>
                  <a:schemeClr val="accent1"/>
                </a:solidFill>
                <a:latin typeface="Arial" panose="020B0604020202020204" pitchFamily="34" charset="0"/>
                <a:cs typeface="Arial" panose="020B0604020202020204" pitchFamily="34" charset="0"/>
              </a:rPr>
              <a:t>2021 healthcare industry study</a:t>
            </a:r>
            <a:r>
              <a:rPr lang="en-US" sz="1600" dirty="0">
                <a:solidFill>
                  <a:srgbClr val="454545"/>
                </a:solidFill>
                <a:latin typeface="Arial" panose="020B0604020202020204" pitchFamily="34" charset="0"/>
                <a:cs typeface="Arial" panose="020B0604020202020204" pitchFamily="34" charset="0"/>
              </a:rPr>
              <a:t> incorporating the most comprehensive industry trends, data and benchmarks</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1415699" y="2070045"/>
            <a:ext cx="10102107" cy="957532"/>
          </a:xfrm>
          <a:prstGeom prst="rect">
            <a:avLst/>
          </a:prstGeom>
          <a:noFill/>
        </p:spPr>
        <p:txBody>
          <a:bodyPr wrap="square" rtlCol="0" anchor="ctr">
            <a:noAutofit/>
          </a:bodyPr>
          <a:lstStyle/>
          <a:p>
            <a:r>
              <a:rPr lang="en-US" sz="1600" dirty="0">
                <a:solidFill>
                  <a:srgbClr val="454545"/>
                </a:solidFill>
                <a:latin typeface="Arial" panose="020B0604020202020204" pitchFamily="34" charset="0"/>
                <a:cs typeface="Arial" panose="020B0604020202020204" pitchFamily="34" charset="0"/>
              </a:rPr>
              <a:t>Builds on prior Alexander Group industry studies along with </a:t>
            </a:r>
            <a:r>
              <a:rPr lang="en-US" sz="1600" b="1" dirty="0">
                <a:solidFill>
                  <a:schemeClr val="accent1"/>
                </a:solidFill>
                <a:latin typeface="Arial" panose="020B0604020202020204" pitchFamily="34" charset="0"/>
                <a:cs typeface="Arial" panose="020B0604020202020204" pitchFamily="34" charset="0"/>
              </a:rPr>
              <a:t>insights from 100+ recent client engagements  </a:t>
            </a:r>
          </a:p>
        </p:txBody>
      </p:sp>
      <p:sp>
        <p:nvSpPr>
          <p:cNvPr id="8" name="TextBox 7"/>
          <p:cNvSpPr txBox="1"/>
          <p:nvPr/>
        </p:nvSpPr>
        <p:spPr>
          <a:xfrm>
            <a:off x="1415701" y="3404188"/>
            <a:ext cx="8890000" cy="506772"/>
          </a:xfrm>
          <a:prstGeom prst="rect">
            <a:avLst/>
          </a:prstGeom>
          <a:noFill/>
        </p:spPr>
        <p:txBody>
          <a:bodyPr wrap="square" rtlCol="0" anchor="ctr">
            <a:noAutofit/>
          </a:bodyPr>
          <a:lstStyle/>
          <a:p>
            <a:r>
              <a:rPr lang="en-US" sz="1600" dirty="0">
                <a:solidFill>
                  <a:srgbClr val="454545"/>
                </a:solidFill>
                <a:latin typeface="Arial" panose="020B0604020202020204" pitchFamily="34" charset="0"/>
                <a:cs typeface="Arial" panose="020B0604020202020204" pitchFamily="34" charset="0"/>
              </a:rPr>
              <a:t>Includes leading-edge trends from </a:t>
            </a:r>
            <a:r>
              <a:rPr lang="en-US" sz="1600" b="1" dirty="0">
                <a:solidFill>
                  <a:schemeClr val="accent1"/>
                </a:solidFill>
                <a:latin typeface="Arial" panose="020B0604020202020204" pitchFamily="34" charset="0"/>
                <a:cs typeface="Arial" panose="020B0604020202020204" pitchFamily="34" charset="0"/>
              </a:rPr>
              <a:t>top commercial executives and market leaders</a:t>
            </a:r>
          </a:p>
        </p:txBody>
      </p:sp>
      <p:sp>
        <p:nvSpPr>
          <p:cNvPr id="9" name="TextBox 8"/>
          <p:cNvSpPr txBox="1"/>
          <p:nvPr/>
        </p:nvSpPr>
        <p:spPr>
          <a:xfrm>
            <a:off x="1415700" y="4267731"/>
            <a:ext cx="10041550" cy="957532"/>
          </a:xfrm>
          <a:prstGeom prst="rect">
            <a:avLst/>
          </a:prstGeom>
          <a:noFill/>
        </p:spPr>
        <p:txBody>
          <a:bodyPr wrap="square" rtlCol="0" anchor="ctr">
            <a:noAutofit/>
          </a:bodyPr>
          <a:lstStyle/>
          <a:p>
            <a:pPr>
              <a:lnSpc>
                <a:spcPct val="100000"/>
              </a:lnSpc>
            </a:pPr>
            <a:r>
              <a:rPr lang="en-US" sz="1600" b="1" dirty="0">
                <a:solidFill>
                  <a:schemeClr val="accent1"/>
                </a:solidFill>
                <a:latin typeface="Arial" panose="020B0604020202020204" pitchFamily="34" charset="0"/>
                <a:cs typeface="Arial" panose="020B0604020202020204" pitchFamily="34" charset="0"/>
              </a:rPr>
              <a:t>Provides in-depth benchmarks </a:t>
            </a:r>
            <a:r>
              <a:rPr lang="en-US" sz="1600" dirty="0">
                <a:solidFill>
                  <a:srgbClr val="454545"/>
                </a:solidFill>
                <a:latin typeface="Arial" panose="020B0604020202020204" pitchFamily="34" charset="0"/>
                <a:cs typeface="Arial" panose="020B0604020202020204" pitchFamily="34" charset="0"/>
              </a:rPr>
              <a:t>on commercial roles, growth drivers, investment profiles and compensation</a:t>
            </a:r>
          </a:p>
        </p:txBody>
      </p:sp>
      <p:pic>
        <p:nvPicPr>
          <p:cNvPr id="26" name="Picture 25">
            <a:extLst>
              <a:ext uri="{FF2B5EF4-FFF2-40B4-BE49-F238E27FC236}">
                <a16:creationId xmlns:a16="http://schemas.microsoft.com/office/drawing/2014/main" id="{B44D96B0-09F2-A945-B562-2A9974D108A1}"/>
              </a:ext>
            </a:extLst>
          </p:cNvPr>
          <p:cNvPicPr>
            <a:picLocks noChangeAspect="1"/>
          </p:cNvPicPr>
          <p:nvPr/>
        </p:nvPicPr>
        <p:blipFill>
          <a:blip r:embed="rId2"/>
          <a:stretch>
            <a:fillRect/>
          </a:stretch>
        </p:blipFill>
        <p:spPr>
          <a:xfrm>
            <a:off x="609441" y="1112758"/>
            <a:ext cx="640080" cy="640080"/>
          </a:xfrm>
          <a:prstGeom prst="rect">
            <a:avLst/>
          </a:prstGeom>
        </p:spPr>
      </p:pic>
      <p:pic>
        <p:nvPicPr>
          <p:cNvPr id="28" name="Picture 27">
            <a:extLst>
              <a:ext uri="{FF2B5EF4-FFF2-40B4-BE49-F238E27FC236}">
                <a16:creationId xmlns:a16="http://schemas.microsoft.com/office/drawing/2014/main" id="{F2D0F06A-1528-A84C-A987-67BF09576C23}"/>
              </a:ext>
            </a:extLst>
          </p:cNvPr>
          <p:cNvPicPr>
            <a:picLocks noChangeAspect="1"/>
          </p:cNvPicPr>
          <p:nvPr/>
        </p:nvPicPr>
        <p:blipFill>
          <a:blip r:embed="rId3"/>
          <a:stretch>
            <a:fillRect/>
          </a:stretch>
        </p:blipFill>
        <p:spPr>
          <a:xfrm>
            <a:off x="609441" y="2201103"/>
            <a:ext cx="640080" cy="640080"/>
          </a:xfrm>
          <a:prstGeom prst="rect">
            <a:avLst/>
          </a:prstGeom>
        </p:spPr>
      </p:pic>
      <p:pic>
        <p:nvPicPr>
          <p:cNvPr id="29" name="Picture 28">
            <a:extLst>
              <a:ext uri="{FF2B5EF4-FFF2-40B4-BE49-F238E27FC236}">
                <a16:creationId xmlns:a16="http://schemas.microsoft.com/office/drawing/2014/main" id="{30BA19B8-670E-B24F-B83A-BFC6EB7DEA75}"/>
              </a:ext>
            </a:extLst>
          </p:cNvPr>
          <p:cNvPicPr>
            <a:picLocks noChangeAspect="1"/>
          </p:cNvPicPr>
          <p:nvPr/>
        </p:nvPicPr>
        <p:blipFill>
          <a:blip r:embed="rId4"/>
          <a:stretch>
            <a:fillRect/>
          </a:stretch>
        </p:blipFill>
        <p:spPr>
          <a:xfrm>
            <a:off x="609441" y="3289448"/>
            <a:ext cx="640080" cy="640080"/>
          </a:xfrm>
          <a:prstGeom prst="rect">
            <a:avLst/>
          </a:prstGeom>
        </p:spPr>
      </p:pic>
      <p:pic>
        <p:nvPicPr>
          <p:cNvPr id="30" name="Picture 29">
            <a:extLst>
              <a:ext uri="{FF2B5EF4-FFF2-40B4-BE49-F238E27FC236}">
                <a16:creationId xmlns:a16="http://schemas.microsoft.com/office/drawing/2014/main" id="{521E8EE3-165E-B347-BB0D-34F69045DB42}"/>
              </a:ext>
            </a:extLst>
          </p:cNvPr>
          <p:cNvPicPr>
            <a:picLocks noChangeAspect="1"/>
          </p:cNvPicPr>
          <p:nvPr/>
        </p:nvPicPr>
        <p:blipFill>
          <a:blip r:embed="rId5"/>
          <a:stretch>
            <a:fillRect/>
          </a:stretch>
        </p:blipFill>
        <p:spPr>
          <a:xfrm>
            <a:off x="609441" y="4377793"/>
            <a:ext cx="640080" cy="640080"/>
          </a:xfrm>
          <a:prstGeom prst="rect">
            <a:avLst/>
          </a:prstGeom>
        </p:spPr>
      </p:pic>
      <p:sp>
        <p:nvSpPr>
          <p:cNvPr id="16" name="Title 3"/>
          <p:cNvSpPr txBox="1">
            <a:spLocks/>
          </p:cNvSpPr>
          <p:nvPr/>
        </p:nvSpPr>
        <p:spPr>
          <a:xfrm>
            <a:off x="550718" y="48572"/>
            <a:ext cx="11485624" cy="642869"/>
          </a:xfrm>
          <a:prstGeom prst="rect">
            <a:avLst/>
          </a:prstGeom>
        </p:spPr>
        <p:txBody>
          <a:bodyPr vert="horz" lIns="121899" tIns="60949" rIns="121899" bIns="60949" rtlCol="0" anchor="t">
            <a:noAutofit/>
          </a:bodyPr>
          <a:lstStyle>
            <a:lvl1pPr algn="l" defTabSz="1218987" rtl="0" eaLnBrk="1" latinLnBrk="0" hangingPunct="1">
              <a:spcBef>
                <a:spcPct val="0"/>
              </a:spcBef>
              <a:buNone/>
              <a:defRPr sz="2800" b="1" kern="1200" baseline="0">
                <a:solidFill>
                  <a:schemeClr val="tx2"/>
                </a:solidFill>
                <a:latin typeface="Franklin Gothic Medium" panose="020B0603020102020204" pitchFamily="34" charset="0"/>
                <a:ea typeface="+mj-ea"/>
                <a:cs typeface="+mj-cs"/>
              </a:defRPr>
            </a:lvl1pPr>
          </a:lstStyle>
          <a:p>
            <a:r>
              <a:rPr lang="en-US" sz="3200" dirty="0">
                <a:latin typeface="Arial" panose="020B0604020202020204" pitchFamily="34" charset="0"/>
                <a:cs typeface="Arial" panose="020B0604020202020204" pitchFamily="34" charset="0"/>
              </a:rPr>
              <a:t>Study Goals: High Value Research For Revenue Leaders</a:t>
            </a:r>
          </a:p>
        </p:txBody>
      </p:sp>
    </p:spTree>
    <p:extLst>
      <p:ext uri="{BB962C8B-B14F-4D97-AF65-F5344CB8AC3E}">
        <p14:creationId xmlns:p14="http://schemas.microsoft.com/office/powerpoint/2010/main" val="84575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609440" y="908646"/>
            <a:ext cx="10534809" cy="5301653"/>
          </a:xfrm>
          <a:prstGeom prst="rect">
            <a:avLst/>
          </a:prstGeom>
          <a:solidFill>
            <a:srgbClr val="EBEBEB"/>
          </a:solidFill>
          <a:ln>
            <a:solidFill>
              <a:schemeClr val="bg1">
                <a:lumMod val="95000"/>
              </a:schemeClr>
            </a:solid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marR="0" lvl="0" indent="0" algn="ctr" defTabSz="609493" rtl="0" eaLnBrk="1" fontAlgn="auto" latinLnBrk="0" hangingPunct="1">
              <a:lnSpc>
                <a:spcPct val="100000"/>
              </a:lnSpc>
              <a:spcBef>
                <a:spcPts val="0"/>
              </a:spcBef>
              <a:spcAft>
                <a:spcPts val="0"/>
              </a:spcAft>
              <a:buClr>
                <a:srgbClr val="000000">
                  <a:lumMod val="95000"/>
                  <a:lumOff val="5000"/>
                </a:srgbClr>
              </a:buClr>
              <a:buSzPct val="90000"/>
              <a:buFont typeface="Arial" charset="0"/>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p:cNvSpPr/>
          <p:nvPr/>
        </p:nvSpPr>
        <p:spPr>
          <a:xfrm>
            <a:off x="409413" y="746105"/>
            <a:ext cx="11091211" cy="55823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91440" tIns="91440" rIns="91440" bIns="91440" rtlCol="0" anchor="ctr" anchorCtr="0">
            <a:noAutofit/>
          </a:bodyPr>
          <a:lstStyle/>
          <a:p>
            <a:pPr marL="0" marR="0" lvl="0" indent="0" algn="ctr" defTabSz="609493" rtl="0" eaLnBrk="1" fontAlgn="auto" latinLnBrk="0" hangingPunct="1">
              <a:lnSpc>
                <a:spcPct val="100000"/>
              </a:lnSpc>
              <a:spcBef>
                <a:spcPts val="0"/>
              </a:spcBef>
              <a:spcAft>
                <a:spcPts val="0"/>
              </a:spcAft>
              <a:buClr>
                <a:srgbClr val="000000">
                  <a:lumMod val="95000"/>
                  <a:lumOff val="5000"/>
                </a:srgbClr>
              </a:buClr>
              <a:buSzPct val="90000"/>
              <a:buFont typeface="Arial" charset="0"/>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2" name="TextBox 91"/>
          <p:cNvSpPr txBox="1"/>
          <p:nvPr/>
        </p:nvSpPr>
        <p:spPr>
          <a:xfrm>
            <a:off x="822173" y="5640302"/>
            <a:ext cx="10544479" cy="742950"/>
          </a:xfrm>
          <a:prstGeom prst="rect">
            <a:avLst/>
          </a:prstGeom>
          <a:noFill/>
        </p:spPr>
        <p:txBody>
          <a:bodyPr wrap="square" rtlCol="0">
            <a:no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Insights and viewpoints </a:t>
            </a:r>
            <a:br>
              <a:rPr kumimoji="0" lang="en-US" sz="16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br>
            <a:r>
              <a:rPr kumimoji="0" lang="en-US" sz="16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provided by executive participants &amp; data collection efforts</a:t>
            </a:r>
          </a:p>
        </p:txBody>
      </p:sp>
      <p:grpSp>
        <p:nvGrpSpPr>
          <p:cNvPr id="17" name="Group 16">
            <a:extLst>
              <a:ext uri="{FF2B5EF4-FFF2-40B4-BE49-F238E27FC236}">
                <a16:creationId xmlns:a16="http://schemas.microsoft.com/office/drawing/2014/main" id="{FBF641CD-94CC-6B43-8159-8E60F0F0A727}"/>
              </a:ext>
            </a:extLst>
          </p:cNvPr>
          <p:cNvGrpSpPr/>
          <p:nvPr/>
        </p:nvGrpSpPr>
        <p:grpSpPr>
          <a:xfrm>
            <a:off x="1181100" y="3173235"/>
            <a:ext cx="3060831" cy="1082579"/>
            <a:chOff x="509213" y="1576505"/>
            <a:chExt cx="2926421" cy="1082579"/>
          </a:xfrm>
        </p:grpSpPr>
        <p:sp>
          <p:nvSpPr>
            <p:cNvPr id="38" name="TextBox 37">
              <a:extLst>
                <a:ext uri="{FF2B5EF4-FFF2-40B4-BE49-F238E27FC236}">
                  <a16:creationId xmlns:a16="http://schemas.microsoft.com/office/drawing/2014/main" id="{C0020C75-54F8-A746-942D-E4B9C44D06D7}"/>
                </a:ext>
              </a:extLst>
            </p:cNvPr>
            <p:cNvSpPr txBox="1"/>
            <p:nvPr/>
          </p:nvSpPr>
          <p:spPr>
            <a:xfrm>
              <a:off x="509213" y="1867544"/>
              <a:ext cx="2926421" cy="791540"/>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dirty="0">
                  <a:solidFill>
                    <a:srgbClr val="454545"/>
                  </a:solidFill>
                  <a:latin typeface="Arial" panose="020B0604020202020204" pitchFamily="34" charset="0"/>
                  <a:cs typeface="Arial" panose="020B0604020202020204" pitchFamily="34" charset="0"/>
                </a:rPr>
                <a:t>A </a:t>
              </a:r>
              <a:r>
                <a:rPr lang="en-US" sz="1400" b="1" dirty="0">
                  <a:solidFill>
                    <a:srgbClr val="454545"/>
                  </a:solidFill>
                  <a:latin typeface="Arial" panose="020B0604020202020204" pitchFamily="34" charset="0"/>
                  <a:cs typeface="Arial" panose="020B0604020202020204" pitchFamily="34" charset="0"/>
                </a:rPr>
                <a:t>profitable growth engine </a:t>
              </a:r>
              <a:r>
                <a:rPr lang="en-US" sz="1400" dirty="0">
                  <a:solidFill>
                    <a:srgbClr val="454545"/>
                  </a:solidFill>
                  <a:latin typeface="Arial" panose="020B0604020202020204" pitchFamily="34" charset="0"/>
                  <a:cs typeface="Arial" panose="020B0604020202020204" pitchFamily="34" charset="0"/>
                </a:rPr>
                <a:t>by correctly balancing field resources with </a:t>
              </a:r>
              <a:r>
                <a:rPr lang="en-US" sz="1400" b="1" dirty="0">
                  <a:solidFill>
                    <a:srgbClr val="454545"/>
                  </a:solidFill>
                  <a:latin typeface="Arial" panose="020B0604020202020204" pitchFamily="34" charset="0"/>
                  <a:cs typeface="Arial" panose="020B0604020202020204" pitchFamily="34" charset="0"/>
                </a:rPr>
                <a:t>inside / digital sales &amp; tech stack investments</a:t>
              </a:r>
              <a:endParaRPr kumimoji="0" lang="en-US" sz="14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2F44E67-7801-E54D-9479-7CEFE7D63579}"/>
                </a:ext>
              </a:extLst>
            </p:cNvPr>
            <p:cNvSpPr txBox="1"/>
            <p:nvPr/>
          </p:nvSpPr>
          <p:spPr>
            <a:xfrm>
              <a:off x="509213" y="1576505"/>
              <a:ext cx="115102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76BD"/>
                  </a:solidFill>
                  <a:effectLst/>
                  <a:uLnTx/>
                  <a:uFillTx/>
                  <a:latin typeface="Arial"/>
                  <a:ea typeface="+mn-ea"/>
                  <a:cs typeface="+mn-cs"/>
                </a:rPr>
                <a:t>CREATE</a:t>
              </a:r>
            </a:p>
          </p:txBody>
        </p:sp>
      </p:grpSp>
      <p:grpSp>
        <p:nvGrpSpPr>
          <p:cNvPr id="19" name="Group 18">
            <a:extLst>
              <a:ext uri="{FF2B5EF4-FFF2-40B4-BE49-F238E27FC236}">
                <a16:creationId xmlns:a16="http://schemas.microsoft.com/office/drawing/2014/main" id="{4479B18D-06E2-9B46-AB83-55A3BAD0AF16}"/>
              </a:ext>
            </a:extLst>
          </p:cNvPr>
          <p:cNvGrpSpPr/>
          <p:nvPr/>
        </p:nvGrpSpPr>
        <p:grpSpPr>
          <a:xfrm>
            <a:off x="1181100" y="4593086"/>
            <a:ext cx="3060831" cy="776794"/>
            <a:chOff x="509213" y="4054094"/>
            <a:chExt cx="2879055" cy="776794"/>
          </a:xfrm>
        </p:grpSpPr>
        <p:sp>
          <p:nvSpPr>
            <p:cNvPr id="44" name="TextBox 43">
              <a:extLst>
                <a:ext uri="{FF2B5EF4-FFF2-40B4-BE49-F238E27FC236}">
                  <a16:creationId xmlns:a16="http://schemas.microsoft.com/office/drawing/2014/main" id="{B995DE38-72C4-1A46-AA29-84F5BDEE1217}"/>
                </a:ext>
              </a:extLst>
            </p:cNvPr>
            <p:cNvSpPr txBox="1"/>
            <p:nvPr/>
          </p:nvSpPr>
          <p:spPr>
            <a:xfrm>
              <a:off x="509213" y="4227831"/>
              <a:ext cx="2879055" cy="603057"/>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1200"/>
                </a:spcBef>
                <a:spcAft>
                  <a:spcPts val="600"/>
                </a:spcAft>
                <a:buClrTx/>
                <a:buSzTx/>
                <a:buFontTx/>
                <a:buNone/>
                <a:tabLst/>
                <a:defRPr/>
              </a:pPr>
              <a:r>
                <a:rPr kumimoji="0" lang="en-US" sz="14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Rapid planning </a:t>
              </a:r>
              <a:r>
                <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cycles</a:t>
              </a:r>
              <a:r>
                <a:rPr kumimoji="0" lang="en-US" sz="1400" b="0" i="0" u="none" strike="noStrike" kern="1200" cap="none" spc="0" normalizeH="0" noProof="0" dirty="0">
                  <a:ln>
                    <a:noFill/>
                  </a:ln>
                  <a:solidFill>
                    <a:srgbClr val="454545"/>
                  </a:solidFill>
                  <a:effectLst/>
                  <a:uLnTx/>
                  <a:uFillTx/>
                  <a:latin typeface="Arial" panose="020B0604020202020204" pitchFamily="34" charset="0"/>
                  <a:cs typeface="Arial" panose="020B0604020202020204" pitchFamily="34" charset="0"/>
                </a:rPr>
                <a:t> and </a:t>
              </a:r>
              <a:r>
                <a:rPr kumimoji="0" lang="en-US" sz="1400" b="1" i="0" u="none" strike="noStrike" kern="1200" cap="none" spc="0" normalizeH="0" noProof="0" dirty="0">
                  <a:ln>
                    <a:noFill/>
                  </a:ln>
                  <a:solidFill>
                    <a:srgbClr val="454545"/>
                  </a:solidFill>
                  <a:effectLst/>
                  <a:uLnTx/>
                  <a:uFillTx/>
                  <a:latin typeface="Arial" panose="020B0604020202020204" pitchFamily="34" charset="0"/>
                  <a:cs typeface="Arial" panose="020B0604020202020204" pitchFamily="34" charset="0"/>
                </a:rPr>
                <a:t>data-driven decision-making</a:t>
              </a:r>
              <a:r>
                <a:rPr kumimoji="0" lang="en-US" sz="1400" b="0" i="0" u="none" strike="noStrike" kern="1200" cap="none" spc="0" normalizeH="0" noProof="0" dirty="0">
                  <a:ln>
                    <a:noFill/>
                  </a:ln>
                  <a:solidFill>
                    <a:srgbClr val="454545"/>
                  </a:solidFill>
                  <a:effectLst/>
                  <a:uLnTx/>
                  <a:uFillTx/>
                  <a:latin typeface="Arial" panose="020B0604020202020204" pitchFamily="34" charset="0"/>
                  <a:cs typeface="Arial" panose="020B0604020202020204" pitchFamily="34" charset="0"/>
                </a:rPr>
                <a:t> processes</a:t>
              </a:r>
              <a:endPar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8003446-DD35-1B4E-9820-BB4D70F4359E}"/>
                </a:ext>
              </a:extLst>
            </p:cNvPr>
            <p:cNvSpPr txBox="1"/>
            <p:nvPr/>
          </p:nvSpPr>
          <p:spPr>
            <a:xfrm>
              <a:off x="509213" y="4054094"/>
              <a:ext cx="161798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76BD"/>
                  </a:solidFill>
                  <a:effectLst/>
                  <a:uLnTx/>
                  <a:uFillTx/>
                  <a:latin typeface="Arial"/>
                  <a:ea typeface="+mn-ea"/>
                  <a:cs typeface="+mn-cs"/>
                </a:rPr>
                <a:t>FOSTER</a:t>
              </a:r>
            </a:p>
          </p:txBody>
        </p:sp>
      </p:grpSp>
      <p:pic>
        <p:nvPicPr>
          <p:cNvPr id="33" name="Picture 32">
            <a:extLst>
              <a:ext uri="{FF2B5EF4-FFF2-40B4-BE49-F238E27FC236}">
                <a16:creationId xmlns:a16="http://schemas.microsoft.com/office/drawing/2014/main" id="{818DEF67-7943-E348-901D-3CB0F558A153}"/>
              </a:ext>
            </a:extLst>
          </p:cNvPr>
          <p:cNvPicPr>
            <a:picLocks noChangeAspect="1"/>
          </p:cNvPicPr>
          <p:nvPr/>
        </p:nvPicPr>
        <p:blipFill>
          <a:blip r:embed="rId2"/>
          <a:stretch>
            <a:fillRect/>
          </a:stretch>
        </p:blipFill>
        <p:spPr>
          <a:xfrm>
            <a:off x="4512341" y="2527519"/>
            <a:ext cx="3164141" cy="2291114"/>
          </a:xfrm>
          <a:prstGeom prst="rect">
            <a:avLst/>
          </a:prstGeom>
        </p:spPr>
      </p:pic>
      <p:grpSp>
        <p:nvGrpSpPr>
          <p:cNvPr id="83" name="Group 82">
            <a:extLst>
              <a:ext uri="{FF2B5EF4-FFF2-40B4-BE49-F238E27FC236}">
                <a16:creationId xmlns:a16="http://schemas.microsoft.com/office/drawing/2014/main" id="{FBF641CD-94CC-6B43-8159-8E60F0F0A727}"/>
              </a:ext>
            </a:extLst>
          </p:cNvPr>
          <p:cNvGrpSpPr/>
          <p:nvPr/>
        </p:nvGrpSpPr>
        <p:grpSpPr>
          <a:xfrm>
            <a:off x="8440231" y="3173235"/>
            <a:ext cx="2926421" cy="1006379"/>
            <a:chOff x="509213" y="1576505"/>
            <a:chExt cx="2926421" cy="1006379"/>
          </a:xfrm>
        </p:grpSpPr>
        <p:sp>
          <p:nvSpPr>
            <p:cNvPr id="84" name="TextBox 83">
              <a:extLst>
                <a:ext uri="{FF2B5EF4-FFF2-40B4-BE49-F238E27FC236}">
                  <a16:creationId xmlns:a16="http://schemas.microsoft.com/office/drawing/2014/main" id="{C0020C75-54F8-A746-942D-E4B9C44D06D7}"/>
                </a:ext>
              </a:extLst>
            </p:cNvPr>
            <p:cNvSpPr txBox="1"/>
            <p:nvPr/>
          </p:nvSpPr>
          <p:spPr>
            <a:xfrm>
              <a:off x="509213" y="1791344"/>
              <a:ext cx="2926421" cy="791540"/>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b="1" dirty="0">
                  <a:solidFill>
                    <a:srgbClr val="454545"/>
                  </a:solidFill>
                  <a:latin typeface="Arial" panose="020B0604020202020204" pitchFamily="34" charset="0"/>
                  <a:cs typeface="Arial" panose="020B0604020202020204" pitchFamily="34" charset="0"/>
                </a:rPr>
                <a:t>Customer success principles </a:t>
              </a:r>
              <a:r>
                <a:rPr lang="en-US" sz="1400" dirty="0">
                  <a:solidFill>
                    <a:srgbClr val="454545"/>
                  </a:solidFill>
                  <a:latin typeface="Arial" panose="020B0604020202020204" pitchFamily="34" charset="0"/>
                  <a:cs typeface="Arial" panose="020B0604020202020204" pitchFamily="34" charset="0"/>
                </a:rPr>
                <a:t>and models that drive key account growth and build customer loyalty</a:t>
              </a:r>
              <a:endPar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2F44E67-7801-E54D-9479-7CEFE7D63579}"/>
                </a:ext>
              </a:extLst>
            </p:cNvPr>
            <p:cNvSpPr txBox="1"/>
            <p:nvPr/>
          </p:nvSpPr>
          <p:spPr>
            <a:xfrm>
              <a:off x="509213" y="1576505"/>
              <a:ext cx="115102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b="1" spc="100">
                  <a:solidFill>
                    <a:srgbClr val="0076BD"/>
                  </a:solidFill>
                  <a:latin typeface="Arial"/>
                </a:rPr>
                <a:t>ADOPT</a:t>
              </a:r>
              <a:endParaRPr kumimoji="0" lang="en-US" sz="1400" b="1" i="0" u="none" strike="noStrike" kern="1200" cap="none" spc="100" normalizeH="0" baseline="0" noProof="0">
                <a:ln>
                  <a:noFill/>
                </a:ln>
                <a:solidFill>
                  <a:srgbClr val="0076BD"/>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id="{4479B18D-06E2-9B46-AB83-55A3BAD0AF16}"/>
              </a:ext>
            </a:extLst>
          </p:cNvPr>
          <p:cNvGrpSpPr/>
          <p:nvPr/>
        </p:nvGrpSpPr>
        <p:grpSpPr>
          <a:xfrm>
            <a:off x="8440231" y="4593086"/>
            <a:ext cx="2879055" cy="916494"/>
            <a:chOff x="509213" y="4054094"/>
            <a:chExt cx="2879055" cy="916494"/>
          </a:xfrm>
        </p:grpSpPr>
        <p:sp>
          <p:nvSpPr>
            <p:cNvPr id="87" name="TextBox 86">
              <a:extLst>
                <a:ext uri="{FF2B5EF4-FFF2-40B4-BE49-F238E27FC236}">
                  <a16:creationId xmlns:a16="http://schemas.microsoft.com/office/drawing/2014/main" id="{B995DE38-72C4-1A46-AA29-84F5BDEE1217}"/>
                </a:ext>
              </a:extLst>
            </p:cNvPr>
            <p:cNvSpPr txBox="1"/>
            <p:nvPr/>
          </p:nvSpPr>
          <p:spPr>
            <a:xfrm>
              <a:off x="509213" y="4367531"/>
              <a:ext cx="2879055" cy="603057"/>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1200"/>
                </a:spcBef>
                <a:spcAft>
                  <a:spcPts val="600"/>
                </a:spcAft>
                <a:buClrTx/>
                <a:buSzTx/>
                <a:buFontTx/>
                <a:buNone/>
                <a:tabLst/>
                <a:defRPr/>
              </a:pPr>
              <a:r>
                <a:rPr lang="en-US" sz="1400" b="1" noProof="0" dirty="0">
                  <a:solidFill>
                    <a:srgbClr val="454545"/>
                  </a:solidFill>
                  <a:latin typeface="Arial" panose="020B0604020202020204" pitchFamily="34" charset="0"/>
                  <a:cs typeface="Arial" panose="020B0604020202020204" pitchFamily="34" charset="0"/>
                </a:rPr>
                <a:t>In </a:t>
              </a:r>
              <a:r>
                <a:rPr lang="en-US" sz="1400" b="1" dirty="0">
                  <a:solidFill>
                    <a:srgbClr val="454545"/>
                  </a:solidFill>
                  <a:latin typeface="Arial" panose="020B0604020202020204" pitchFamily="34" charset="0"/>
                  <a:cs typeface="Arial" panose="020B0604020202020204" pitchFamily="34" charset="0"/>
                </a:rPr>
                <a:t>C</a:t>
              </a:r>
              <a:r>
                <a:rPr lang="en-US" sz="1400" b="1" noProof="0" dirty="0" err="1">
                  <a:solidFill>
                    <a:srgbClr val="454545"/>
                  </a:solidFill>
                  <a:latin typeface="Arial" panose="020B0604020202020204" pitchFamily="34" charset="0"/>
                  <a:cs typeface="Arial" panose="020B0604020202020204" pitchFamily="34" charset="0"/>
                </a:rPr>
                <a:t>ommercial</a:t>
              </a:r>
              <a:r>
                <a:rPr lang="en-US" sz="1400" b="1" noProof="0" dirty="0">
                  <a:solidFill>
                    <a:srgbClr val="454545"/>
                  </a:solidFill>
                  <a:latin typeface="Arial" panose="020B0604020202020204" pitchFamily="34" charset="0"/>
                  <a:cs typeface="Arial" panose="020B0604020202020204" pitchFamily="34" charset="0"/>
                </a:rPr>
                <a:t> Operations </a:t>
              </a:r>
              <a:r>
                <a:rPr lang="en-US" sz="1400" noProof="0" dirty="0">
                  <a:solidFill>
                    <a:srgbClr val="454545"/>
                  </a:solidFill>
                  <a:latin typeface="Arial" panose="020B0604020202020204" pitchFamily="34" charset="0"/>
                  <a:cs typeface="Arial" panose="020B0604020202020204" pitchFamily="34" charset="0"/>
                </a:rPr>
                <a:t>resources to deliver scale and visibility to commercial execution </a:t>
              </a:r>
              <a:endPar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B8003446-DD35-1B4E-9820-BB4D70F4359E}"/>
                </a:ext>
              </a:extLst>
            </p:cNvPr>
            <p:cNvSpPr txBox="1"/>
            <p:nvPr/>
          </p:nvSpPr>
          <p:spPr>
            <a:xfrm>
              <a:off x="509213" y="4054094"/>
              <a:ext cx="161798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b="1" spc="100">
                  <a:solidFill>
                    <a:srgbClr val="0076BD"/>
                  </a:solidFill>
                  <a:latin typeface="Arial"/>
                </a:rPr>
                <a:t>INVEST</a:t>
              </a:r>
              <a:endParaRPr kumimoji="0" lang="en-US" sz="1400" b="1" i="0" u="none" strike="noStrike" kern="1200" cap="none" spc="100" normalizeH="0" baseline="0" noProof="0">
                <a:ln>
                  <a:noFill/>
                </a:ln>
                <a:solidFill>
                  <a:srgbClr val="0076BD"/>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7C6FAF24-C466-B14F-A8F4-9A4FA842454A}"/>
              </a:ext>
            </a:extLst>
          </p:cNvPr>
          <p:cNvSpPr txBox="1"/>
          <p:nvPr/>
        </p:nvSpPr>
        <p:spPr>
          <a:xfrm>
            <a:off x="502417" y="1068352"/>
            <a:ext cx="11183990" cy="365760"/>
          </a:xfrm>
          <a:prstGeom prst="rect">
            <a:avLst/>
          </a:prstGeom>
          <a:noFill/>
        </p:spPr>
        <p:txBody>
          <a:bodyPr wrap="square" lIns="0" tIns="0" rIns="0" bIns="0" rtlCol="0" anchor="ctr" anchorCtr="0">
            <a:noAutofit/>
          </a:bodyPr>
          <a:lstStyle>
            <a:defPPr>
              <a:defRPr lang="en-US"/>
            </a:defPPr>
            <a:lvl1pPr algn="ctr">
              <a:defRPr sz="1600" b="1">
                <a:solidFill>
                  <a:schemeClr val="tx2"/>
                </a:solidFill>
              </a:defRPr>
            </a:lvl1pPr>
          </a:lstStyle>
          <a:p>
            <a:pPr lvl="0">
              <a:defRPr/>
            </a:pPr>
            <a:r>
              <a:rPr lang="en-US" sz="2400" spc="100" dirty="0">
                <a:solidFill>
                  <a:srgbClr val="0076BD"/>
                </a:solidFill>
                <a:latin typeface="Arial" panose="020B0604020202020204" pitchFamily="34" charset="0"/>
                <a:cs typeface="Arial" panose="020B0604020202020204" pitchFamily="34" charset="0"/>
              </a:rPr>
              <a:t>AGILE COMMERCIAL MODEL PRIORITIES</a:t>
            </a:r>
          </a:p>
        </p:txBody>
      </p:sp>
      <p:grpSp>
        <p:nvGrpSpPr>
          <p:cNvPr id="31" name="Group 30">
            <a:extLst>
              <a:ext uri="{FF2B5EF4-FFF2-40B4-BE49-F238E27FC236}">
                <a16:creationId xmlns:a16="http://schemas.microsoft.com/office/drawing/2014/main" id="{4479B18D-06E2-9B46-AB83-55A3BAD0AF16}"/>
              </a:ext>
            </a:extLst>
          </p:cNvPr>
          <p:cNvGrpSpPr/>
          <p:nvPr/>
        </p:nvGrpSpPr>
        <p:grpSpPr>
          <a:xfrm>
            <a:off x="1181100" y="1753383"/>
            <a:ext cx="3060831" cy="916494"/>
            <a:chOff x="509213" y="4054094"/>
            <a:chExt cx="2879055" cy="916494"/>
          </a:xfrm>
        </p:grpSpPr>
        <p:sp>
          <p:nvSpPr>
            <p:cNvPr id="34" name="TextBox 33">
              <a:extLst>
                <a:ext uri="{FF2B5EF4-FFF2-40B4-BE49-F238E27FC236}">
                  <a16:creationId xmlns:a16="http://schemas.microsoft.com/office/drawing/2014/main" id="{B995DE38-72C4-1A46-AA29-84F5BDEE1217}"/>
                </a:ext>
              </a:extLst>
            </p:cNvPr>
            <p:cNvSpPr txBox="1"/>
            <p:nvPr/>
          </p:nvSpPr>
          <p:spPr>
            <a:xfrm>
              <a:off x="509213" y="4367531"/>
              <a:ext cx="2879055" cy="603057"/>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1200"/>
                </a:spcBef>
                <a:spcAft>
                  <a:spcPts val="600"/>
                </a:spcAft>
                <a:buClrTx/>
                <a:buSzTx/>
                <a:buFontTx/>
                <a:buNone/>
                <a:tabLst/>
                <a:defRPr/>
              </a:pPr>
              <a:r>
                <a:rPr kumimoji="0" lang="en-US" sz="14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Agility</a:t>
              </a:r>
              <a:r>
                <a:rPr kumimoji="0" lang="en-US" sz="1400" b="1" i="0" u="none" strike="noStrike" kern="1200" cap="none" spc="0" normalizeH="0" noProof="0" dirty="0">
                  <a:ln>
                    <a:noFill/>
                  </a:ln>
                  <a:solidFill>
                    <a:srgbClr val="454545"/>
                  </a:solidFill>
                  <a:effectLst/>
                  <a:uLnTx/>
                  <a:uFillTx/>
                  <a:latin typeface="Arial" panose="020B0604020202020204" pitchFamily="34" charset="0"/>
                  <a:cs typeface="Arial" panose="020B0604020202020204" pitchFamily="34" charset="0"/>
                </a:rPr>
                <a:t> across </a:t>
              </a:r>
              <a:r>
                <a:rPr lang="en-US" sz="1400" b="1" dirty="0">
                  <a:solidFill>
                    <a:srgbClr val="454545"/>
                  </a:solidFill>
                  <a:latin typeface="Arial" panose="020B0604020202020204" pitchFamily="34" charset="0"/>
                  <a:cs typeface="Arial" panose="020B0604020202020204" pitchFamily="34" charset="0"/>
                </a:rPr>
                <a:t>empowered </a:t>
              </a:r>
              <a:r>
                <a:rPr kumimoji="0" lang="en-US" sz="14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Marketing, Sales &amp; Service teams</a:t>
              </a:r>
              <a:r>
                <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rPr>
                <a:t> to </a:t>
              </a:r>
              <a:r>
                <a:rPr lang="en-US" sz="1400" dirty="0">
                  <a:solidFill>
                    <a:srgbClr val="454545"/>
                  </a:solidFill>
                  <a:latin typeface="Arial" panose="020B0604020202020204" pitchFamily="34" charset="0"/>
                  <a:cs typeface="Arial" panose="020B0604020202020204" pitchFamily="34" charset="0"/>
                </a:rPr>
                <a:t>enable and accelerate growth</a:t>
              </a:r>
              <a:endParaRPr kumimoji="0" lang="en-US" sz="1400" b="0"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8003446-DD35-1B4E-9820-BB4D70F4359E}"/>
                </a:ext>
              </a:extLst>
            </p:cNvPr>
            <p:cNvSpPr txBox="1"/>
            <p:nvPr/>
          </p:nvSpPr>
          <p:spPr>
            <a:xfrm>
              <a:off x="509213" y="4054094"/>
              <a:ext cx="161798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76BD"/>
                  </a:solidFill>
                  <a:effectLst/>
                  <a:uLnTx/>
                  <a:uFillTx/>
                  <a:latin typeface="Arial"/>
                  <a:ea typeface="+mn-ea"/>
                  <a:cs typeface="+mn-cs"/>
                </a:rPr>
                <a:t>DRIVE</a:t>
              </a:r>
            </a:p>
          </p:txBody>
        </p:sp>
      </p:grpSp>
      <p:grpSp>
        <p:nvGrpSpPr>
          <p:cNvPr id="36" name="Group 35">
            <a:extLst>
              <a:ext uri="{FF2B5EF4-FFF2-40B4-BE49-F238E27FC236}">
                <a16:creationId xmlns:a16="http://schemas.microsoft.com/office/drawing/2014/main" id="{FBF641CD-94CC-6B43-8159-8E60F0F0A727}"/>
              </a:ext>
            </a:extLst>
          </p:cNvPr>
          <p:cNvGrpSpPr/>
          <p:nvPr/>
        </p:nvGrpSpPr>
        <p:grpSpPr>
          <a:xfrm>
            <a:off x="8440231" y="1753383"/>
            <a:ext cx="2926421" cy="1006379"/>
            <a:chOff x="509213" y="1576505"/>
            <a:chExt cx="2926421" cy="1006379"/>
          </a:xfrm>
        </p:grpSpPr>
        <p:sp>
          <p:nvSpPr>
            <p:cNvPr id="37" name="TextBox 36">
              <a:extLst>
                <a:ext uri="{FF2B5EF4-FFF2-40B4-BE49-F238E27FC236}">
                  <a16:creationId xmlns:a16="http://schemas.microsoft.com/office/drawing/2014/main" id="{C0020C75-54F8-A746-942D-E4B9C44D06D7}"/>
                </a:ext>
              </a:extLst>
            </p:cNvPr>
            <p:cNvSpPr txBox="1"/>
            <p:nvPr/>
          </p:nvSpPr>
          <p:spPr>
            <a:xfrm>
              <a:off x="509213" y="1791344"/>
              <a:ext cx="2926421" cy="791540"/>
            </a:xfrm>
            <a:prstGeom prst="rect">
              <a:avLst/>
            </a:prstGeom>
            <a:noFill/>
            <a:ln>
              <a:noFill/>
            </a:ln>
          </p:spPr>
          <p:txBody>
            <a:bodyPr wrap="square"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dirty="0">
                  <a:solidFill>
                    <a:srgbClr val="454545"/>
                  </a:solidFill>
                  <a:latin typeface="Arial" panose="020B0604020202020204" pitchFamily="34" charset="0"/>
                  <a:cs typeface="Arial" panose="020B0604020202020204" pitchFamily="34" charset="0"/>
                </a:rPr>
                <a:t>Your customers and </a:t>
              </a:r>
              <a:r>
                <a:rPr lang="en-US" sz="1400" b="1" dirty="0">
                  <a:solidFill>
                    <a:srgbClr val="454545"/>
                  </a:solidFill>
                  <a:latin typeface="Arial" panose="020B0604020202020204" pitchFamily="34" charset="0"/>
                  <a:cs typeface="Arial" panose="020B0604020202020204" pitchFamily="34" charset="0"/>
                </a:rPr>
                <a:t>understand changing buyer personas and buyer journey</a:t>
              </a:r>
              <a:endParaRPr kumimoji="0" lang="en-US" sz="1400" b="1" i="0" u="none" strike="noStrike" kern="1200" cap="none" spc="0" normalizeH="0" baseline="0" noProof="0" dirty="0">
                <a:ln>
                  <a:noFill/>
                </a:ln>
                <a:solidFill>
                  <a:srgbClr val="454545"/>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2F44E67-7801-E54D-9479-7CEFE7D63579}"/>
                </a:ext>
              </a:extLst>
            </p:cNvPr>
            <p:cNvSpPr txBox="1"/>
            <p:nvPr/>
          </p:nvSpPr>
          <p:spPr>
            <a:xfrm>
              <a:off x="509213" y="1576505"/>
              <a:ext cx="1151021" cy="307777"/>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b="1" spc="100" noProof="0" dirty="0">
                  <a:solidFill>
                    <a:srgbClr val="0076BD"/>
                  </a:solidFill>
                  <a:latin typeface="Arial"/>
                </a:rPr>
                <a:t>KNOW</a:t>
              </a:r>
              <a:endParaRPr kumimoji="0" lang="en-US" sz="1400" b="1" i="0" u="none" strike="noStrike" kern="1200" cap="none" spc="100" normalizeH="0" baseline="0" noProof="0" dirty="0">
                <a:ln>
                  <a:noFill/>
                </a:ln>
                <a:solidFill>
                  <a:srgbClr val="0076BD"/>
                </a:solidFill>
                <a:effectLst/>
                <a:uLnTx/>
                <a:uFillTx/>
                <a:latin typeface="Arial"/>
                <a:ea typeface="+mn-ea"/>
                <a:cs typeface="+mn-cs"/>
              </a:endParaRPr>
            </a:p>
          </p:txBody>
        </p:sp>
      </p:grpSp>
      <p:sp>
        <p:nvSpPr>
          <p:cNvPr id="30" name="Title 3"/>
          <p:cNvSpPr txBox="1">
            <a:spLocks/>
          </p:cNvSpPr>
          <p:nvPr/>
        </p:nvSpPr>
        <p:spPr>
          <a:xfrm>
            <a:off x="559107" y="48572"/>
            <a:ext cx="11485624" cy="642869"/>
          </a:xfrm>
          <a:prstGeom prst="rect">
            <a:avLst/>
          </a:prstGeom>
        </p:spPr>
        <p:txBody>
          <a:bodyPr vert="horz" lIns="121899" tIns="60949" rIns="121899" bIns="60949" rtlCol="0" anchor="t">
            <a:noAutofit/>
          </a:bodyPr>
          <a:lstStyle>
            <a:lvl1pPr algn="l" defTabSz="1218987" rtl="0" eaLnBrk="1" latinLnBrk="0" hangingPunct="1">
              <a:spcBef>
                <a:spcPct val="0"/>
              </a:spcBef>
              <a:buNone/>
              <a:defRPr sz="2800" b="1" kern="1200" baseline="0">
                <a:solidFill>
                  <a:schemeClr val="tx2"/>
                </a:solidFill>
                <a:latin typeface="Franklin Gothic Medium" panose="020B0603020102020204" pitchFamily="34" charset="0"/>
                <a:ea typeface="+mj-ea"/>
                <a:cs typeface="+mj-cs"/>
              </a:defRPr>
            </a:lvl1pPr>
          </a:lstStyle>
          <a:p>
            <a:r>
              <a:rPr lang="en-US" sz="3200" dirty="0">
                <a:latin typeface="Arial" panose="020B0604020202020204" pitchFamily="34" charset="0"/>
                <a:cs typeface="Arial" panose="020B0604020202020204" pitchFamily="34" charset="0"/>
              </a:rPr>
              <a:t>Study Focus – Post Pandemic Commercial Evolution</a:t>
            </a:r>
          </a:p>
        </p:txBody>
      </p:sp>
    </p:spTree>
    <p:extLst>
      <p:ext uri="{BB962C8B-B14F-4D97-AF65-F5344CB8AC3E}">
        <p14:creationId xmlns:p14="http://schemas.microsoft.com/office/powerpoint/2010/main" val="3690414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1"/>
  <p:tag name="MIO_SHOW_DATE" val="False"/>
  <p:tag name="MIO_SHOW_FOOTER" val="False"/>
  <p:tag name="MIO_SHOW_PAGENUMBER" val="False"/>
  <p:tag name="MIO_AVOID_BLANK_LAYOUT" val="True"/>
  <p:tag name="MIO_CD_LAYOUT_VALID_AREA" val="True"/>
  <p:tag name="MIO_NUMBER_OF_VALID_LAYOUTS" val="20"/>
  <p:tag name="MIO_HDS" val="True"/>
  <p:tag name="MIO_SKIPVERSION" val="01.01.0001 00:00:00"/>
  <p:tag name="MIO_EKGUID" val="bed43e1b-395f-4820-b013-c7cabb976fcd"/>
  <p:tag name="MIO_UPDATE" val="True"/>
  <p:tag name="MIO_VERSION" val="10.09.2019 13:54:29"/>
  <p:tag name="MIO_DBID" val="88A7502B-6765-43A5-8D42-046F689F94F5"/>
  <p:tag name="MIO_LASTDOWNLOADED" val="19.09.2019 10:32:07"/>
  <p:tag name="MIO_OBJECTNAME" val="AGI-Blue"/>
  <p:tag name="MIO_LASTEDITORNAME" val="johan "/>
  <p:tag name="MIO_CDID" val="d30371fb-bd2b-4816-a0ce-bd6a1479ab6b"/>
</p:tagLst>
</file>

<file path=ppt/tags/tag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GUID" val="84b85ba8-1dd0-4fe0-b830-c1bd1070e0cc"/>
  <p:tag name="MIO_EKGUID" val="72b69e84-1f39-4373-a128-f9def2ac6de8"/>
  <p:tag name="MIO_UPDATE" val="True"/>
  <p:tag name="MIO_VERSION" val="11.09.2019 12:24:02"/>
  <p:tag name="MIO_DBID" val="88A7502B-6765-43A5-8D42-046F689F94F5"/>
  <p:tag name="MIO_LASTDOWNLOADED" val="11.09.2019 09:24:04"/>
  <p:tag name="MIO_OBJECTNAME" val="Text Blocks – Unrelated List"/>
  <p:tag name="MIO_LASTEDITORNAME" val="johan "/>
  <p:tag name="MIO_STRING_IGNORE_CHECKSUM_FOR_NEXT_SAVE" val="Fals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AGI-Blue">
  <a:themeElements>
    <a:clrScheme name="AGI Master Theme">
      <a:dk1>
        <a:srgbClr val="000000"/>
      </a:dk1>
      <a:lt1>
        <a:srgbClr val="FFFFFF"/>
      </a:lt1>
      <a:dk2>
        <a:srgbClr val="454545"/>
      </a:dk2>
      <a:lt2>
        <a:srgbClr val="ABABAB"/>
      </a:lt2>
      <a:accent1>
        <a:srgbClr val="0081C6"/>
      </a:accent1>
      <a:accent2>
        <a:srgbClr val="1B365D"/>
      </a:accent2>
      <a:accent3>
        <a:srgbClr val="F39E1E"/>
      </a:accent3>
      <a:accent4>
        <a:srgbClr val="3F3972"/>
      </a:accent4>
      <a:accent5>
        <a:srgbClr val="40A1D4"/>
      </a:accent5>
      <a:accent6>
        <a:srgbClr val="8E8B7E"/>
      </a:accent6>
      <a:hlink>
        <a:srgbClr val="F39E1E"/>
      </a:hlink>
      <a:folHlink>
        <a:srgbClr val="8CC6E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lIns="91440" tIns="91440" rIns="91440" bIns="91440" rtlCol="0" anchor="ctr" anchorCtr="0">
        <a:noAutofit/>
      </a:bodyPr>
      <a:lstStyle>
        <a:defPPr marL="0" indent="0" algn="ctr">
          <a:lnSpc>
            <a:spcPct val="100000"/>
          </a:lnSpc>
          <a:spcAft>
            <a:spcPts val="0"/>
          </a:spcAft>
          <a:buClr>
            <a:schemeClr val="tx1">
              <a:lumMod val="95000"/>
              <a:lumOff val="5000"/>
            </a:schemeClr>
          </a:buClr>
          <a:buSzPct val="90000"/>
          <a:buFont typeface="Arial" charset="0"/>
          <a:buNone/>
          <a:defRPr sz="1400" baseline="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smtClean="0">
            <a:solidFill>
              <a:schemeClr val="tx2"/>
            </a:solidFill>
          </a:defRPr>
        </a:defPPr>
      </a:lstStyle>
    </a:txDef>
  </a:objectDefaults>
  <a:extraClrSchemeLst/>
  <a:custClrLst>
    <a:custClr name="AGI Blue 1">
      <a:srgbClr val="0081C6"/>
    </a:custClr>
    <a:custClr name="AGI Blue 2">
      <a:srgbClr val="40A1D4"/>
    </a:custClr>
    <a:custClr name="AGI Blue 3">
      <a:srgbClr val="8CC6E5"/>
    </a:custClr>
    <a:custClr name="BLANK">
      <a:srgbClr val="FFFFFF"/>
    </a:custClr>
    <a:custClr name="Red">
      <a:srgbClr val="DE4D38"/>
    </a:custClr>
    <a:custClr name="Yellow">
      <a:srgbClr val="FFD700"/>
    </a:custClr>
    <a:custClr name="Green">
      <a:srgbClr val="00B052"/>
    </a:custClr>
    <a:custClr name="BLANK">
      <a:srgbClr val="FFFFFF"/>
    </a:custClr>
    <a:custClr name="BLANK">
      <a:srgbClr val="FFFFFF"/>
    </a:custClr>
    <a:custClr name="BLANK">
      <a:srgbClr val="FFFFFF"/>
    </a:custClr>
    <a:custClr name="Dark Blue 1">
      <a:srgbClr val="1B365D"/>
    </a:custClr>
    <a:custClr name="Dark Blue 2">
      <a:srgbClr val="546986"/>
    </a:custClr>
    <a:custClr name="Dark Blue 3">
      <a:srgbClr val="98A5B6"/>
    </a:custClr>
    <a:custClr name="BLANK">
      <a:srgbClr val="FFFFFF"/>
    </a:custClr>
    <a:custClr name="Beige 1">
      <a:srgbClr val="8E8B7E"/>
    </a:custClr>
    <a:custClr name="Beige 2">
      <a:srgbClr val="B1AD9C"/>
    </a:custClr>
    <a:custClr name="Beige 3">
      <a:srgbClr val="D6CFB9"/>
    </a:custClr>
    <a:custClr name="BLANK">
      <a:srgbClr val="FFFFFF"/>
    </a:custClr>
    <a:custClr name="BLANK">
      <a:srgbClr val="FFFFFF"/>
    </a:custClr>
    <a:custClr name="BLANK">
      <a:srgbClr val="FFFFFF"/>
    </a:custClr>
    <a:custClr name="Dark Gray 1">
      <a:srgbClr val="454545"/>
    </a:custClr>
    <a:custClr name="Dark Gray 2">
      <a:srgbClr val="747474"/>
    </a:custClr>
    <a:custClr name="Dark Gray 3">
      <a:srgbClr val="ABABAB"/>
    </a:custClr>
    <a:custClr name="BLANK">
      <a:srgbClr val="FFFFFF"/>
    </a:custClr>
    <a:custClr name="Light Gray 1">
      <a:srgbClr val="EBEBEB"/>
    </a:custClr>
    <a:custClr name="Light Gray 2">
      <a:srgbClr val="F0F0F0"/>
    </a:custClr>
    <a:custClr name="Light Gray 3">
      <a:srgbClr val="F6F6F6"/>
    </a:custClr>
    <a:custClr name="BLANK">
      <a:srgbClr val="FFFFFF"/>
    </a:custClr>
    <a:custClr name="BLANK">
      <a:srgbClr val="FFFFFF"/>
    </a:custClr>
    <a:custClr name="BLANK">
      <a:srgbClr val="FFFFFF"/>
    </a:custClr>
    <a:custClr name="Orange 1">
      <a:srgbClr val="F39E1E"/>
    </a:custClr>
    <a:custClr name="Orange 2">
      <a:srgbClr val="F6B656"/>
    </a:custClr>
    <a:custClr name="Orange 3">
      <a:srgbClr val="FAD39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Purple 2">
      <a:srgbClr val="3F3972"/>
    </a:custClr>
    <a:custClr name="Purple 2">
      <a:srgbClr val="4F4A8D"/>
    </a:custClr>
    <a:custClr name="Purple 3">
      <a:srgbClr val="6251C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2" id="{A7EFE41E-E9B5-4CA5-AB5B-62BA0A21ECC3}" vid="{16F36A09-A46A-4F53-AD39-6FED13C71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GI Blue 1">
      <a:srgbClr val="0081C6"/>
    </a:custClr>
    <a:custClr name="AGI Blue 2">
      <a:srgbClr val="40A1D4"/>
    </a:custClr>
    <a:custClr name="AGI Blue 3">
      <a:srgbClr val="8CC6E5"/>
    </a:custClr>
    <a:custClr name="BLANK">
      <a:srgbClr val="FFFFFF"/>
    </a:custClr>
    <a:custClr name="Red">
      <a:srgbClr val="DE4D38"/>
    </a:custClr>
    <a:custClr name="Yellow">
      <a:srgbClr val="FFD700"/>
    </a:custClr>
    <a:custClr name="Green">
      <a:srgbClr val="00B052"/>
    </a:custClr>
    <a:custClr name="BLANK">
      <a:srgbClr val="FFFFFF"/>
    </a:custClr>
    <a:custClr name="BLANK">
      <a:srgbClr val="FFFFFF"/>
    </a:custClr>
    <a:custClr name="BLANK">
      <a:srgbClr val="FFFFFF"/>
    </a:custClr>
    <a:custClr name="Dark Blue 1">
      <a:srgbClr val="1B365D"/>
    </a:custClr>
    <a:custClr name="Dark Blue 2">
      <a:srgbClr val="546986"/>
    </a:custClr>
    <a:custClr name="Dark Blue 3">
      <a:srgbClr val="98A5B6"/>
    </a:custClr>
    <a:custClr name="BLANK">
      <a:srgbClr val="FFFFFF"/>
    </a:custClr>
    <a:custClr name="Beige 1">
      <a:srgbClr val="8E8B7E"/>
    </a:custClr>
    <a:custClr name="Beige 2">
      <a:srgbClr val="B1AD9C"/>
    </a:custClr>
    <a:custClr name="Beige 3">
      <a:srgbClr val="D6CFB9"/>
    </a:custClr>
    <a:custClr name="BLANK">
      <a:srgbClr val="FFFFFF"/>
    </a:custClr>
    <a:custClr name="BLANK">
      <a:srgbClr val="FFFFFF"/>
    </a:custClr>
    <a:custClr name="BLANK">
      <a:srgbClr val="FFFFFF"/>
    </a:custClr>
    <a:custClr name="Dark Gray 1">
      <a:srgbClr val="454545"/>
    </a:custClr>
    <a:custClr name="Dark Gray 2">
      <a:srgbClr val="747474"/>
    </a:custClr>
    <a:custClr name="Dark Gray 3">
      <a:srgbClr val="ABABAB"/>
    </a:custClr>
    <a:custClr name="BLANK">
      <a:srgbClr val="FFFFFF"/>
    </a:custClr>
    <a:custClr name="Light Gray 1">
      <a:srgbClr val="EBEBEB"/>
    </a:custClr>
    <a:custClr name="Light Gray 2">
      <a:srgbClr val="F0F0F0"/>
    </a:custClr>
    <a:custClr name="Light Gray 3">
      <a:srgbClr val="F6F6F6"/>
    </a:custClr>
    <a:custClr name="BLANK">
      <a:srgbClr val="FFFFFF"/>
    </a:custClr>
    <a:custClr name="BLANK">
      <a:srgbClr val="FFFFFF"/>
    </a:custClr>
    <a:custClr name="BLANK">
      <a:srgbClr val="FFFFFF"/>
    </a:custClr>
    <a:custClr name="Orange 1">
      <a:srgbClr val="F39E1E"/>
    </a:custClr>
    <a:custClr name="Orange 2">
      <a:srgbClr val="F6B656"/>
    </a:custClr>
    <a:custClr name="Orange 3">
      <a:srgbClr val="FAD39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Purple 2">
      <a:srgbClr val="3F3972"/>
    </a:custClr>
    <a:custClr name="Purple 2">
      <a:srgbClr val="4F4A8D"/>
    </a:custClr>
    <a:custClr name="Purple 3">
      <a:srgbClr val="6251C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GI Blue 1">
      <a:srgbClr val="0081C6"/>
    </a:custClr>
    <a:custClr name="AGI Blue 2">
      <a:srgbClr val="40A1D4"/>
    </a:custClr>
    <a:custClr name="AGI Blue 3">
      <a:srgbClr val="8CC6E5"/>
    </a:custClr>
    <a:custClr name="BLANK">
      <a:srgbClr val="FFFFFF"/>
    </a:custClr>
    <a:custClr name="Red">
      <a:srgbClr val="DE4D38"/>
    </a:custClr>
    <a:custClr name="Yellow">
      <a:srgbClr val="FFD700"/>
    </a:custClr>
    <a:custClr name="Green">
      <a:srgbClr val="00B052"/>
    </a:custClr>
    <a:custClr name="BLANK">
      <a:srgbClr val="FFFFFF"/>
    </a:custClr>
    <a:custClr name="BLANK">
      <a:srgbClr val="FFFFFF"/>
    </a:custClr>
    <a:custClr name="BLANK">
      <a:srgbClr val="FFFFFF"/>
    </a:custClr>
    <a:custClr name="Dark Blue 1">
      <a:srgbClr val="1B365D"/>
    </a:custClr>
    <a:custClr name="Dark Blue 2">
      <a:srgbClr val="546986"/>
    </a:custClr>
    <a:custClr name="Dark Blue 3">
      <a:srgbClr val="98A5B6"/>
    </a:custClr>
    <a:custClr name="BLANK">
      <a:srgbClr val="FFFFFF"/>
    </a:custClr>
    <a:custClr name="Beige 1">
      <a:srgbClr val="8E8B7E"/>
    </a:custClr>
    <a:custClr name="Beige 2">
      <a:srgbClr val="B1AD9C"/>
    </a:custClr>
    <a:custClr name="Beige 3">
      <a:srgbClr val="D6CFB9"/>
    </a:custClr>
    <a:custClr name="BLANK">
      <a:srgbClr val="FFFFFF"/>
    </a:custClr>
    <a:custClr name="BLANK">
      <a:srgbClr val="FFFFFF"/>
    </a:custClr>
    <a:custClr name="BLANK">
      <a:srgbClr val="FFFFFF"/>
    </a:custClr>
    <a:custClr name="Dark Gray 1">
      <a:srgbClr val="454545"/>
    </a:custClr>
    <a:custClr name="Dark Gray 2">
      <a:srgbClr val="747474"/>
    </a:custClr>
    <a:custClr name="Dark Gray 3">
      <a:srgbClr val="ABABAB"/>
    </a:custClr>
    <a:custClr name="BLANK">
      <a:srgbClr val="FFFFFF"/>
    </a:custClr>
    <a:custClr name="Light Gray 1">
      <a:srgbClr val="EBEBEB"/>
    </a:custClr>
    <a:custClr name="Light Gray 2">
      <a:srgbClr val="F0F0F0"/>
    </a:custClr>
    <a:custClr name="Light Gray 3">
      <a:srgbClr val="F6F6F6"/>
    </a:custClr>
    <a:custClr name="BLANK">
      <a:srgbClr val="FFFFFF"/>
    </a:custClr>
    <a:custClr name="BLANK">
      <a:srgbClr val="FFFFFF"/>
    </a:custClr>
    <a:custClr name="BLANK">
      <a:srgbClr val="FFFFFF"/>
    </a:custClr>
    <a:custClr name="Orange 1">
      <a:srgbClr val="F39E1E"/>
    </a:custClr>
    <a:custClr name="Orange 2">
      <a:srgbClr val="F6B656"/>
    </a:custClr>
    <a:custClr name="Orange 3">
      <a:srgbClr val="FAD39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Purple 2">
      <a:srgbClr val="3F3972"/>
    </a:custClr>
    <a:custClr name="Purple 2">
      <a:srgbClr val="4F4A8D"/>
    </a:custClr>
    <a:custClr name="Purple 3">
      <a:srgbClr val="6251C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BA01B64B3E9044AFDA3E38143A1B27" ma:contentTypeVersion="4" ma:contentTypeDescription="Create a new document." ma:contentTypeScope="" ma:versionID="a135b844e18f9385fe18dcff07cd9345">
  <xsd:schema xmlns:xsd="http://www.w3.org/2001/XMLSchema" xmlns:xs="http://www.w3.org/2001/XMLSchema" xmlns:p="http://schemas.microsoft.com/office/2006/metadata/properties" xmlns:ns2="2c88a2b5-8267-4ac0-8985-bfd27bce2953" targetNamespace="http://schemas.microsoft.com/office/2006/metadata/properties" ma:root="true" ma:fieldsID="fa49ef91ea83a714efc6cedb8ec1cab0" ns2:_="">
    <xsd:import namespace="2c88a2b5-8267-4ac0-8985-bfd27bce29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8a2b5-8267-4ac0-8985-bfd27bce2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6F4DBC-32BF-4301-B064-A03D3AF14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8a2b5-8267-4ac0-8985-bfd27bce29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237E3B-AF86-4F96-88C5-A0BEDCA46309}">
  <ds:schemaRefs>
    <ds:schemaRef ds:uri="http://schemas.microsoft.com/sharepoint/v3/contenttype/forms"/>
  </ds:schemaRefs>
</ds:datastoreItem>
</file>

<file path=customXml/itemProps3.xml><?xml version="1.0" encoding="utf-8"?>
<ds:datastoreItem xmlns:ds="http://schemas.openxmlformats.org/officeDocument/2006/customXml" ds:itemID="{0F18F3BD-943E-4AA8-A617-A064ADA5FE7C}">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2c88a2b5-8267-4ac0-8985-bfd27bce2953"/>
  </ds:schemaRefs>
</ds:datastoreItem>
</file>

<file path=docProps/app.xml><?xml version="1.0" encoding="utf-8"?>
<Properties xmlns="http://schemas.openxmlformats.org/officeDocument/2006/extended-properties" xmlns:vt="http://schemas.openxmlformats.org/officeDocument/2006/docPropsVTypes">
  <Template>AGI-16.9-template-new</Template>
  <TotalTime>7249</TotalTime>
  <Words>2256</Words>
  <Application>Microsoft Office PowerPoint</Application>
  <PresentationFormat>Custom</PresentationFormat>
  <Paragraphs>336</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Times New Roman</vt:lpstr>
      <vt:lpstr>Wingdings</vt:lpstr>
      <vt:lpstr>AGI-Blue</vt:lpstr>
      <vt:lpstr>Healthcare Go-To-Customer Research  SPECIAL FOCUS Findings From Physician Survey</vt:lpstr>
      <vt:lpstr>PowerPoint Presentation</vt:lpstr>
      <vt:lpstr>PowerPoint Presentation</vt:lpstr>
      <vt:lpstr>AGI Healthcare Consulting Services</vt:lpstr>
      <vt:lpstr>PowerPoint Presentation</vt:lpstr>
      <vt:lpstr>THE 2021 LEADERSHIP SERIES Produced exclusively for revenue-focused executives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Alexander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Danes, Jeffrey</dc:creator>
  <cp:lastModifiedBy>Olmstead, Virginia</cp:lastModifiedBy>
  <cp:revision>29</cp:revision>
  <dcterms:created xsi:type="dcterms:W3CDTF">2021-03-11T17:52:07Z</dcterms:created>
  <dcterms:modified xsi:type="dcterms:W3CDTF">2021-03-24T19:31:54Z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389155555</vt:i4>
  </property>
  <property fmtid="{D5CDD505-2E9C-101B-9397-08002B2CF9AE}" pid="4" name="_EmailSubject">
    <vt:lpwstr>empower Kick-off Alexander Group</vt:lpwstr>
  </property>
  <property fmtid="{D5CDD505-2E9C-101B-9397-08002B2CF9AE}" pid="5" name="_AuthorEmail">
    <vt:lpwstr>ihausman@alexandergroup.com</vt:lpwstr>
  </property>
  <property fmtid="{D5CDD505-2E9C-101B-9397-08002B2CF9AE}" pid="6" name="_AuthorEmailDisplayName">
    <vt:lpwstr>Hausman, Isaac</vt:lpwstr>
  </property>
  <property fmtid="{D5CDD505-2E9C-101B-9397-08002B2CF9AE}" pid="7" name="_PreviousAdHocReviewCycleID">
    <vt:i4>-1106692588</vt:i4>
  </property>
  <property fmtid="{D5CDD505-2E9C-101B-9397-08002B2CF9AE}" pid="8" name="ContentTypeId">
    <vt:lpwstr>0x01010050BA01B64B3E9044AFDA3E38143A1B27</vt:lpwstr>
  </property>
</Properties>
</file>